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3"/>
  </p:notesMasterIdLst>
  <p:sldIdLst>
    <p:sldId id="1442" r:id="rId2"/>
    <p:sldId id="1530" r:id="rId3"/>
    <p:sldId id="1515" r:id="rId4"/>
    <p:sldId id="1510" r:id="rId5"/>
    <p:sldId id="1517" r:id="rId6"/>
    <p:sldId id="1516" r:id="rId7"/>
    <p:sldId id="1545" r:id="rId8"/>
    <p:sldId id="1546" r:id="rId9"/>
    <p:sldId id="1548" r:id="rId10"/>
    <p:sldId id="1549" r:id="rId11"/>
    <p:sldId id="1547" r:id="rId12"/>
    <p:sldId id="1552" r:id="rId13"/>
    <p:sldId id="1514" r:id="rId14"/>
    <p:sldId id="1520" r:id="rId15"/>
    <p:sldId id="1512" r:id="rId16"/>
    <p:sldId id="1553" r:id="rId17"/>
    <p:sldId id="1521" r:id="rId18"/>
    <p:sldId id="1522" r:id="rId19"/>
    <p:sldId id="1554" r:id="rId20"/>
    <p:sldId id="1555" r:id="rId21"/>
    <p:sldId id="14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4"/>
    <a:srgbClr val="5B7F95"/>
    <a:srgbClr val="003398"/>
    <a:srgbClr val="71A1A7"/>
    <a:srgbClr val="D5E3E5"/>
    <a:srgbClr val="DFF0CB"/>
    <a:srgbClr val="A6A6A6"/>
    <a:srgbClr val="CBDFEF"/>
    <a:srgbClr val="FFFF00"/>
    <a:srgbClr val="EB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501" autoAdjust="0"/>
  </p:normalViewPr>
  <p:slideViewPr>
    <p:cSldViewPr snapToGrid="0">
      <p:cViewPr varScale="1">
        <p:scale>
          <a:sx n="71" d="100"/>
          <a:sy n="71" d="100"/>
        </p:scale>
        <p:origin x="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F40AF-9A69-4603-A449-2C83E8A27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38284"/>
            <a:ext cx="3005180" cy="1116000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7826B23-70D3-4E78-9C4C-BC29B698AB9F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48" y="2109600"/>
            <a:ext cx="10458000" cy="1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54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D20249F-A3D7-5EC6-4BFB-825410D9E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102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1D2DD1B-798B-C529-D75E-2C0874164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396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1FA60B8-6951-5B37-7463-AB189091E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267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0DF4432-14A6-15E5-79F2-4E5D09017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986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1E52E35-786C-9650-2DE9-644136BE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639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CBB506F-BE9A-2CB4-77B4-B70F8D441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072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4C5EC07-3445-4106-AB9D-E3E2E0E12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74" y="6246000"/>
            <a:ext cx="3028552" cy="37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7E8ED5-D497-8550-EDB8-81651BFF37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599" y="6356350"/>
            <a:ext cx="324603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727C05-833D-4687-972A-9BAD214A1A4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996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D384BBF-8D03-11E0-E1FF-28DCC4A8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6831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7D12691-4373-2C16-9145-5CA68F7B8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3153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548FB14-8E4D-15CE-06C2-6092BFF6B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137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A36DFEB-E291-EC4B-51D7-60D101707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383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CF84FBE-0F07-88FD-D1D2-6EF64EE80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916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853CF26-7E8E-0F1B-7ACD-BE7EE4F07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121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C322D2B-4271-19B7-DDD0-D1326C11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576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2FDEE1F-FC81-7FEC-5C78-491A3EC33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9707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3E4A27E-03B3-1149-E756-41629A277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8908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83BDE2A-A3D7-A8B1-1B14-A121F047B6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599" y="6356350"/>
            <a:ext cx="324603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727C05-833D-4687-972A-9BAD214A1A4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686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err="1">
                <a:solidFill>
                  <a:prstClr val="white"/>
                </a:solidFill>
                <a:cs typeface="Century Gothic"/>
              </a:rPr>
              <a:t>Dankie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4B1895A-D0E5-EA6F-0256-4EFF29F93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678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67EF4A4-FF97-818E-C70B-C39A3987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48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4935AE0-3E41-2792-683B-6F9468411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336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85FDC-C278-4BD5-9ED1-D471F0E3547E}"/>
              </a:ext>
            </a:extLst>
          </p:cNvPr>
          <p:cNvSpPr/>
          <p:nvPr userDrawn="1"/>
        </p:nvSpPr>
        <p:spPr>
          <a:xfrm>
            <a:off x="0" y="0"/>
            <a:ext cx="12192000" cy="5981683"/>
          </a:xfrm>
          <a:prstGeom prst="rect">
            <a:avLst/>
          </a:prstGeom>
          <a:solidFill>
            <a:srgbClr val="00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17F7F33-3C42-B08F-49A6-8DCDAE393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625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58ABD07-1564-BF10-DC24-DEC6F1720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225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270B8E9-9E6F-DAA8-C10D-A2E52C0D8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478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192FDBB-32E1-0D8D-DC5C-B6116B0D0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995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35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F675F9-E900-48C7-8A33-05A8849441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60395" y="6210000"/>
            <a:ext cx="3172769" cy="396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D73CB-4AB5-74B0-9911-946D30AD6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46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27C05-833D-4687-972A-9BAD214A1A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60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711" r:id="rId5"/>
    <p:sldLayoutId id="2147483712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525624"/>
            <a:ext cx="10945216" cy="1873674"/>
          </a:xfrm>
        </p:spPr>
        <p:txBody>
          <a:bodyPr>
            <a:normAutofit/>
          </a:bodyPr>
          <a:lstStyle/>
          <a:p>
            <a:r>
              <a:rPr lang="en-ZA" sz="4000" b="1"/>
              <a:t>WKOD </a:t>
            </a:r>
            <a:r>
              <a:rPr lang="en-ZA" sz="4000" b="1" dirty="0" err="1"/>
              <a:t>Handelsmerkhulpbronne</a:t>
            </a:r>
            <a:endParaRPr lang="en-ZA" sz="4000" b="1" dirty="0"/>
          </a:p>
          <a:p>
            <a:endParaRPr lang="en-ZA" sz="3600" dirty="0"/>
          </a:p>
          <a:p>
            <a:r>
              <a:rPr lang="en-ZA" sz="3600" dirty="0"/>
              <a:t>Logos </a:t>
            </a:r>
            <a:r>
              <a:rPr lang="en-ZA" sz="3600" dirty="0">
                <a:solidFill>
                  <a:srgbClr val="5B7F95"/>
                </a:solidFill>
              </a:rPr>
              <a:t>|</a:t>
            </a:r>
            <a:r>
              <a:rPr lang="en-ZA" sz="3600" dirty="0"/>
              <a:t> </a:t>
            </a:r>
            <a:r>
              <a:rPr lang="en-ZA" sz="3600" dirty="0" err="1"/>
              <a:t>Visie</a:t>
            </a:r>
            <a:r>
              <a:rPr lang="en-ZA" sz="3600" dirty="0"/>
              <a:t> </a:t>
            </a:r>
            <a:r>
              <a:rPr lang="en-ZA" sz="3600" dirty="0">
                <a:solidFill>
                  <a:srgbClr val="5B7F95"/>
                </a:solidFill>
              </a:rPr>
              <a:t>|</a:t>
            </a:r>
            <a:r>
              <a:rPr lang="en-ZA" sz="3600" dirty="0"/>
              <a:t> </a:t>
            </a:r>
            <a:r>
              <a:rPr lang="en-ZA" sz="3600" dirty="0" err="1"/>
              <a:t>Waardes</a:t>
            </a:r>
            <a:endParaRPr lang="en-ZA" sz="28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7740526" y="5788637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>
                <a:solidFill>
                  <a:schemeClr val="bg1"/>
                </a:solidFill>
              </a:rPr>
              <a:t>September 2024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602CD-A313-43E5-8AB4-3FEDB048D88F}"/>
              </a:ext>
            </a:extLst>
          </p:cNvPr>
          <p:cNvSpPr txBox="1"/>
          <p:nvPr/>
        </p:nvSpPr>
        <p:spPr>
          <a:xfrm>
            <a:off x="7740526" y="2675324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 err="1">
                <a:solidFill>
                  <a:schemeClr val="bg1"/>
                </a:solidFill>
              </a:rPr>
              <a:t>Onderwys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6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504753B-8CE9-4B92-BD7F-5835CB29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5991" y="455208"/>
            <a:ext cx="2486025" cy="31146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D797E67-564B-4899-AAF5-991134ACD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016" y="902773"/>
            <a:ext cx="2609850" cy="2857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B6F0D8-DDF9-4C12-B403-A739CA570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3741" y="644712"/>
            <a:ext cx="2724150" cy="2409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032BA6E-38FB-469D-B584-C0F5BEA12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3591" y="201799"/>
            <a:ext cx="2209800" cy="32956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70B6DC-D09A-4D8B-80BA-5EEF0CC719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609" y="2948988"/>
            <a:ext cx="2600325" cy="2752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CCA8F8-0223-40FC-8C28-08B3721C0C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2766" y="3240719"/>
            <a:ext cx="2790825" cy="244792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5B053F-CBCB-E03B-932F-760655BC77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148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DDCE4A3-6F49-4931-9CFD-6BCC40EE0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33" y="-531223"/>
            <a:ext cx="5640334" cy="752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F5BC76-40C2-1492-E812-8C14C34B9F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038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FAD3A-3377-4D7C-A66F-11444F5E0C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6"/>
          <a:stretch/>
        </p:blipFill>
        <p:spPr>
          <a:xfrm>
            <a:off x="-11248" y="-1278000"/>
            <a:ext cx="12203248" cy="71998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FEB3F6-B2F4-4E3D-9DC4-25A606B4A23F}"/>
              </a:ext>
            </a:extLst>
          </p:cNvPr>
          <p:cNvSpPr/>
          <p:nvPr/>
        </p:nvSpPr>
        <p:spPr>
          <a:xfrm>
            <a:off x="-11239" y="-1278000"/>
            <a:ext cx="12455788" cy="7199829"/>
          </a:xfrm>
          <a:prstGeom prst="rect">
            <a:avLst/>
          </a:prstGeom>
          <a:solidFill>
            <a:srgbClr val="0014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D515D1-4387-45FD-8F5E-AACA48529A05}"/>
              </a:ext>
            </a:extLst>
          </p:cNvPr>
          <p:cNvSpPr/>
          <p:nvPr/>
        </p:nvSpPr>
        <p:spPr>
          <a:xfrm>
            <a:off x="853466" y="1513653"/>
            <a:ext cx="3836248" cy="2573153"/>
          </a:xfrm>
          <a:prstGeom prst="rect">
            <a:avLst/>
          </a:prstGeom>
          <a:noFill/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3000" b="1" dirty="0" err="1">
                <a:solidFill>
                  <a:schemeClr val="bg1"/>
                </a:solidFill>
                <a:cs typeface="Century Gothic"/>
              </a:rPr>
              <a:t>Gehalte</a:t>
            </a:r>
            <a:r>
              <a:rPr lang="en-US" sz="3000" b="1" dirty="0">
                <a:solidFill>
                  <a:schemeClr val="bg1"/>
                </a:solidFill>
                <a:cs typeface="Century Gothic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cs typeface="Century Gothic"/>
              </a:rPr>
              <a:t>Onderwys</a:t>
            </a:r>
            <a:endParaRPr lang="en-US" sz="3000" b="1" dirty="0">
              <a:solidFill>
                <a:schemeClr val="bg1"/>
              </a:solidFill>
              <a:cs typeface="Century Gothic"/>
            </a:endParaRPr>
          </a:p>
          <a:p>
            <a:pPr>
              <a:defRPr/>
            </a:pP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vir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elke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 kind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cs typeface="Century Gothic"/>
              </a:rPr>
              <a:t>in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elke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klaskamer</a:t>
            </a:r>
            <a:endParaRPr lang="en-US" sz="3000" dirty="0">
              <a:solidFill>
                <a:schemeClr val="bg1"/>
              </a:solidFill>
              <a:cs typeface="Century Gothic"/>
            </a:endParaRP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cs typeface="Century Gothic"/>
              </a:rPr>
              <a:t>in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elke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skool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 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cs typeface="Century Gothic"/>
              </a:rPr>
              <a:t>in die </a:t>
            </a:r>
            <a:r>
              <a:rPr lang="en-US" sz="3000" dirty="0" err="1">
                <a:solidFill>
                  <a:schemeClr val="bg1"/>
                </a:solidFill>
                <a:cs typeface="Century Gothic"/>
              </a:rPr>
              <a:t>provinsie</a:t>
            </a:r>
            <a:r>
              <a:rPr lang="en-US" sz="3000" dirty="0">
                <a:solidFill>
                  <a:schemeClr val="bg1"/>
                </a:solidFill>
                <a:cs typeface="Century Gothic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1EB9DE-4B7D-48BA-B91D-72396D6B972B}"/>
              </a:ext>
            </a:extLst>
          </p:cNvPr>
          <p:cNvGrpSpPr/>
          <p:nvPr/>
        </p:nvGrpSpPr>
        <p:grpSpPr>
          <a:xfrm>
            <a:off x="853465" y="4294800"/>
            <a:ext cx="9857644" cy="1369086"/>
            <a:chOff x="853465" y="4294800"/>
            <a:chExt cx="9857644" cy="13690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17C02B-2CAE-4E50-B934-FB621C392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65" y="4295886"/>
              <a:ext cx="1368000" cy="136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B472D8-7BC6-43E7-85FA-39E9C713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466" y="4295885"/>
              <a:ext cx="1368000" cy="1368000"/>
            </a:xfrm>
            <a:prstGeom prst="rect">
              <a:avLst/>
            </a:prstGeom>
          </p:spPr>
        </p:pic>
        <p:pic>
          <p:nvPicPr>
            <p:cNvPr id="9" name="Picture 8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F69FD204-3EC2-4969-B465-BD440575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289" y="4294800"/>
              <a:ext cx="1368000" cy="136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8FFAAD-F055-418D-968D-F28E09E4D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69" y="4294800"/>
              <a:ext cx="1368000" cy="136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FA5FAE-A19B-4518-8046-EBEFCC936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68" y="4294800"/>
              <a:ext cx="1372975" cy="13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3B3D9B-1C91-4913-9CFC-1A527F5B0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109" y="4294800"/>
              <a:ext cx="1368000" cy="1368000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FF2BC-A8F2-236C-09A7-B9D2D63CFB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972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1D415E-8AD0-4F40-A264-3713FD220B2C}"/>
              </a:ext>
            </a:extLst>
          </p:cNvPr>
          <p:cNvSpPr txBox="1">
            <a:spLocks/>
          </p:cNvSpPr>
          <p:nvPr/>
        </p:nvSpPr>
        <p:spPr>
          <a:xfrm>
            <a:off x="2170018" y="980320"/>
            <a:ext cx="8229600" cy="563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rgbClr val="001484"/>
                </a:solidFill>
              </a:rPr>
              <a:t>Gehalte</a:t>
            </a:r>
            <a:r>
              <a:rPr lang="en-US" sz="4400" dirty="0">
                <a:solidFill>
                  <a:srgbClr val="001484"/>
                </a:solidFill>
              </a:rPr>
              <a:t> </a:t>
            </a:r>
            <a:r>
              <a:rPr lang="en-US" sz="4400" dirty="0" err="1">
                <a:solidFill>
                  <a:srgbClr val="001484"/>
                </a:solidFill>
              </a:rPr>
              <a:t>Onderwys</a:t>
            </a:r>
            <a:endParaRPr lang="en-US" sz="4400" dirty="0">
              <a:solidFill>
                <a:srgbClr val="00148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3EF8D-30BA-4311-A154-1DC24B85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80" y="4376602"/>
            <a:ext cx="6906995" cy="7696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B53F90-5732-4C26-99E3-272BF8BE371B}"/>
              </a:ext>
            </a:extLst>
          </p:cNvPr>
          <p:cNvSpPr txBox="1"/>
          <p:nvPr/>
        </p:nvSpPr>
        <p:spPr>
          <a:xfrm>
            <a:off x="2170018" y="1926157"/>
            <a:ext cx="754461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vir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 kind</a:t>
            </a: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klaskamer</a:t>
            </a:r>
            <a:endParaRPr lang="en-ZA" sz="28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skool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die </a:t>
            </a:r>
            <a:r>
              <a:rPr lang="en-ZA" sz="28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provinsie</a:t>
            </a:r>
            <a:r>
              <a:rPr lang="en-ZA" sz="28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Visie</a:t>
            </a: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8DA00-12D0-4D34-9293-4C1223EE442B}"/>
              </a:ext>
            </a:extLst>
          </p:cNvPr>
          <p:cNvSpPr txBox="1"/>
          <p:nvPr/>
        </p:nvSpPr>
        <p:spPr>
          <a:xfrm>
            <a:off x="2170018" y="5178172"/>
            <a:ext cx="95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Sorgsaam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A3D157-CB37-479F-8C2D-FFE4DA6D624B}"/>
              </a:ext>
            </a:extLst>
          </p:cNvPr>
          <p:cNvSpPr txBox="1"/>
          <p:nvPr/>
        </p:nvSpPr>
        <p:spPr>
          <a:xfrm>
            <a:off x="3250763" y="5177055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Bevoegdheid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5B728-B2BD-4F92-9055-FF21BABBFEFA}"/>
              </a:ext>
            </a:extLst>
          </p:cNvPr>
          <p:cNvSpPr txBox="1"/>
          <p:nvPr/>
        </p:nvSpPr>
        <p:spPr>
          <a:xfrm>
            <a:off x="4438287" y="5178172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Aanspreeklikheid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C5E458-2227-4179-809B-553EAE762968}"/>
              </a:ext>
            </a:extLst>
          </p:cNvPr>
          <p:cNvSpPr txBox="1"/>
          <p:nvPr/>
        </p:nvSpPr>
        <p:spPr>
          <a:xfrm>
            <a:off x="5947316" y="5178172"/>
            <a:ext cx="88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Integriteit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D19BE-454A-4085-86B9-B491C379F199}"/>
              </a:ext>
            </a:extLst>
          </p:cNvPr>
          <p:cNvSpPr txBox="1"/>
          <p:nvPr/>
        </p:nvSpPr>
        <p:spPr>
          <a:xfrm>
            <a:off x="6984937" y="5178172"/>
            <a:ext cx="127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Vernuwing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DB6A0C-ADCA-4CC4-AB64-07629D3ECDE2}"/>
              </a:ext>
            </a:extLst>
          </p:cNvPr>
          <p:cNvSpPr txBox="1"/>
          <p:nvPr/>
        </p:nvSpPr>
        <p:spPr>
          <a:xfrm>
            <a:off x="8198166" y="5177054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rgbClr val="001484"/>
                </a:solidFill>
                <a:latin typeface="Century Gothic" panose="020B0502020202020204" pitchFamily="34" charset="0"/>
              </a:rPr>
              <a:t>Reageer</a:t>
            </a:r>
            <a:endParaRPr lang="en-ZA" sz="1200" b="1" dirty="0">
              <a:solidFill>
                <a:srgbClr val="00148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F0756-95F3-ABB6-E588-7B6699208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93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1D415E-8AD0-4F40-A264-3713FD220B2C}"/>
              </a:ext>
            </a:extLst>
          </p:cNvPr>
          <p:cNvSpPr txBox="1">
            <a:spLocks/>
          </p:cNvSpPr>
          <p:nvPr/>
        </p:nvSpPr>
        <p:spPr>
          <a:xfrm>
            <a:off x="2170018" y="980320"/>
            <a:ext cx="8229600" cy="563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chemeClr val="bg1"/>
                </a:solidFill>
              </a:rPr>
              <a:t>Gehalte</a:t>
            </a:r>
            <a:r>
              <a:rPr lang="en-US" sz="4400" dirty="0">
                <a:solidFill>
                  <a:srgbClr val="001484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Onderwys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3EF8D-30BA-4311-A154-1DC24B85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80" y="4475992"/>
            <a:ext cx="6906995" cy="7696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B53F90-5732-4C26-99E3-272BF8BE371B}"/>
              </a:ext>
            </a:extLst>
          </p:cNvPr>
          <p:cNvSpPr txBox="1"/>
          <p:nvPr/>
        </p:nvSpPr>
        <p:spPr>
          <a:xfrm>
            <a:off x="2170018" y="1926157"/>
            <a:ext cx="754461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vir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kind</a:t>
            </a: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klaskamer</a:t>
            </a:r>
            <a:endParaRPr lang="en-ZA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elke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skool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die </a:t>
            </a:r>
            <a:r>
              <a:rPr lang="en-ZA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provinsie</a:t>
            </a:r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B4FFD-9F84-4BDC-A742-81DBFB0216D3}"/>
              </a:ext>
            </a:extLst>
          </p:cNvPr>
          <p:cNvSpPr txBox="1"/>
          <p:nvPr/>
        </p:nvSpPr>
        <p:spPr>
          <a:xfrm>
            <a:off x="2170018" y="5278756"/>
            <a:ext cx="95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Sorgsaam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BCADA-5BF6-4E85-861E-B6992D256C23}"/>
              </a:ext>
            </a:extLst>
          </p:cNvPr>
          <p:cNvSpPr txBox="1"/>
          <p:nvPr/>
        </p:nvSpPr>
        <p:spPr>
          <a:xfrm>
            <a:off x="3250763" y="5277639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Bevoegdheid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0C13A2-F901-4ECC-B878-2B05A9943DA6}"/>
              </a:ext>
            </a:extLst>
          </p:cNvPr>
          <p:cNvSpPr txBox="1"/>
          <p:nvPr/>
        </p:nvSpPr>
        <p:spPr>
          <a:xfrm>
            <a:off x="4438287" y="5278756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Aanspreeklikheid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B5B5D-61A8-484D-A278-2B3E46954A57}"/>
              </a:ext>
            </a:extLst>
          </p:cNvPr>
          <p:cNvSpPr txBox="1"/>
          <p:nvPr/>
        </p:nvSpPr>
        <p:spPr>
          <a:xfrm>
            <a:off x="5947316" y="5278756"/>
            <a:ext cx="88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Integriteit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690C7A-08E2-499A-B8AF-4DB384A85C88}"/>
              </a:ext>
            </a:extLst>
          </p:cNvPr>
          <p:cNvSpPr txBox="1"/>
          <p:nvPr/>
        </p:nvSpPr>
        <p:spPr>
          <a:xfrm>
            <a:off x="6984937" y="5278756"/>
            <a:ext cx="127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Vernuwing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89FDDF-6A37-4197-8E7E-B8F38A01FE8B}"/>
              </a:ext>
            </a:extLst>
          </p:cNvPr>
          <p:cNvSpPr txBox="1"/>
          <p:nvPr/>
        </p:nvSpPr>
        <p:spPr>
          <a:xfrm>
            <a:off x="8198166" y="5277638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Reageer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2E7FA-C0CF-353C-1227-E6CF3542D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350-ED47-4D3B-9124-20617374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pc="240" dirty="0">
                <a:solidFill>
                  <a:srgbClr val="001484"/>
                </a:solidFill>
              </a:rPr>
              <a:t>ONS KERNWAARDES</a:t>
            </a:r>
            <a:br>
              <a:rPr lang="en-US" sz="1600" spc="240" dirty="0">
                <a:solidFill>
                  <a:srgbClr val="001484"/>
                </a:solidFill>
              </a:rPr>
            </a:br>
            <a:r>
              <a:rPr lang="en-US" sz="1600" dirty="0" err="1">
                <a:solidFill>
                  <a:srgbClr val="5B7F95"/>
                </a:solidFill>
              </a:rPr>
              <a:t>Hierdie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waardes</a:t>
            </a:r>
            <a:r>
              <a:rPr lang="en-US" sz="1600" dirty="0">
                <a:solidFill>
                  <a:srgbClr val="5B7F95"/>
                </a:solidFill>
              </a:rPr>
              <a:t> is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leidende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beginsels</a:t>
            </a:r>
            <a:r>
              <a:rPr lang="en-US" sz="1600" dirty="0">
                <a:solidFill>
                  <a:srgbClr val="5B7F95"/>
                </a:solidFill>
              </a:rPr>
              <a:t> wat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voor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staan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en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waarin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glo</a:t>
            </a:r>
            <a:r>
              <a:rPr lang="en-US" sz="1600" dirty="0">
                <a:solidFill>
                  <a:srgbClr val="5B7F95"/>
                </a:solidFill>
              </a:rPr>
              <a:t>.</a:t>
            </a:r>
            <a:endParaRPr lang="en-ZA" sz="1600" dirty="0">
              <a:solidFill>
                <a:srgbClr val="5B7F95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DD4853-F676-4C4F-8DE7-D6AD3623B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65" y="1521496"/>
            <a:ext cx="993882" cy="993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08789-349B-40B4-83F2-58AA2DED8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9" y="2956992"/>
            <a:ext cx="993882" cy="993882"/>
          </a:xfrm>
          <a:prstGeom prst="rect">
            <a:avLst/>
          </a:prstGeom>
        </p:spPr>
      </p:pic>
      <p:pic>
        <p:nvPicPr>
          <p:cNvPr id="20" name="Picture 19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79529CA-9F22-4D7E-B162-4994CAA5B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04" y="3040821"/>
            <a:ext cx="1019692" cy="10196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117591-610D-4479-A76D-18515D152D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9" y="4439741"/>
            <a:ext cx="1027135" cy="10234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6D6D8C-F357-4893-86FA-59DCA556E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11" y="4439741"/>
            <a:ext cx="1019692" cy="101969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6A86-1745-4E02-B9CF-67A4A5325EBA}"/>
              </a:ext>
            </a:extLst>
          </p:cNvPr>
          <p:cNvGrpSpPr/>
          <p:nvPr/>
        </p:nvGrpSpPr>
        <p:grpSpPr>
          <a:xfrm>
            <a:off x="2203583" y="1521496"/>
            <a:ext cx="8940537" cy="4426110"/>
            <a:chOff x="1899921" y="1833246"/>
            <a:chExt cx="7071360" cy="3500754"/>
          </a:xfrm>
          <a:effectLst/>
        </p:grpSpPr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63C1419B-D95F-425F-9BDF-2DEB4EAD5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192024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Integriteit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eerlik te wees en die regte ding </a:t>
              </a:r>
              <a:br>
                <a:rPr lang="nl-NL" sz="1200" dirty="0">
                  <a:solidFill>
                    <a:srgbClr val="001489"/>
                  </a:solidFill>
                  <a:latin typeface="Century Gothic" charset="0"/>
                </a:rPr>
              </a:b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te doen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551047DF-3CF1-42CD-B0C1-166720C60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Reageer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aan die behoeftes van ons burgers en werknemers te voldoen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BC10FCF6-B1FB-4E39-A6DD-540702FEB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Aanspreeklikheid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ons</a:t>
              </a: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aanvaar</a:t>
              </a: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verantwoordelikheid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4615122C-714C-4DAD-96FD-CEF5E1188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3007043"/>
              <a:ext cx="2722879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nl-NL" sz="2700" b="1" dirty="0">
                  <a:solidFill>
                    <a:srgbClr val="001489"/>
                  </a:solidFill>
                  <a:latin typeface="Century Gothic" charset="0"/>
                </a:rPr>
                <a:t>Bevoegdheid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die vermoë en bevoegdheid om die werk te doen waarvoor ons aangestel is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7E0C05D7-C633-43CC-8D3B-B7982D938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300600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Vernuwing</a:t>
              </a:r>
              <a:r>
                <a:rPr lang="en-US" sz="2700" b="1" dirty="0">
                  <a:solidFill>
                    <a:srgbClr val="001489"/>
                  </a:solidFill>
                  <a:latin typeface="Century Gothic" charset="0"/>
                </a:rPr>
                <a:t>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ontvanklik te wees vir nuwe idees en op vindingryke wyse kreatiewe oplossings vir probleme te vind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077A6662-93A0-4193-B846-07DF50C57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1833246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Sorgsaam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te gee vir diegene in wie se diens ons is en met wie ons werk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A974582-BD7A-4E84-A195-801E231E95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04" y="1521496"/>
            <a:ext cx="1019692" cy="10196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84640-E219-7B60-224F-C4D7F0F40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109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350-ED47-4D3B-9124-20617374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pc="240" dirty="0">
                <a:solidFill>
                  <a:srgbClr val="001484"/>
                </a:solidFill>
              </a:rPr>
              <a:t>ONS KERNWAARDES</a:t>
            </a:r>
            <a:br>
              <a:rPr lang="en-US" sz="1600" spc="240" dirty="0">
                <a:solidFill>
                  <a:srgbClr val="001484"/>
                </a:solidFill>
              </a:rPr>
            </a:br>
            <a:r>
              <a:rPr lang="en-US" sz="1600" dirty="0" err="1">
                <a:solidFill>
                  <a:srgbClr val="5B7F95"/>
                </a:solidFill>
              </a:rPr>
              <a:t>Hierdie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waardes</a:t>
            </a:r>
            <a:r>
              <a:rPr lang="en-US" sz="1600" dirty="0">
                <a:solidFill>
                  <a:srgbClr val="5B7F95"/>
                </a:solidFill>
              </a:rPr>
              <a:t> is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leidende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beginsels</a:t>
            </a:r>
            <a:r>
              <a:rPr lang="en-US" sz="1600" dirty="0">
                <a:solidFill>
                  <a:srgbClr val="5B7F95"/>
                </a:solidFill>
              </a:rPr>
              <a:t> wat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voor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staan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en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waarin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ons</a:t>
            </a:r>
            <a:r>
              <a:rPr lang="en-US" sz="1600" dirty="0">
                <a:solidFill>
                  <a:srgbClr val="5B7F95"/>
                </a:solidFill>
              </a:rPr>
              <a:t> </a:t>
            </a:r>
            <a:r>
              <a:rPr lang="en-US" sz="1600" dirty="0" err="1">
                <a:solidFill>
                  <a:srgbClr val="5B7F95"/>
                </a:solidFill>
              </a:rPr>
              <a:t>glo</a:t>
            </a:r>
            <a:r>
              <a:rPr lang="en-US" sz="1600" dirty="0">
                <a:solidFill>
                  <a:srgbClr val="5B7F95"/>
                </a:solidFill>
              </a:rPr>
              <a:t>.</a:t>
            </a:r>
            <a:endParaRPr lang="en-ZA" sz="1600" dirty="0">
              <a:solidFill>
                <a:srgbClr val="5B7F95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7C5752-6137-4827-8790-C46F76B0D01A}"/>
              </a:ext>
            </a:extLst>
          </p:cNvPr>
          <p:cNvGrpSpPr/>
          <p:nvPr/>
        </p:nvGrpSpPr>
        <p:grpSpPr>
          <a:xfrm>
            <a:off x="458660" y="1422893"/>
            <a:ext cx="10879900" cy="4762284"/>
            <a:chOff x="973468" y="1833246"/>
            <a:chExt cx="7997813" cy="3500754"/>
          </a:xfrm>
          <a:effectLst/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358C571-0B16-42E4-BE33-5C6C7035A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468" y="1846579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">
              <a:extLst>
                <a:ext uri="{FF2B5EF4-FFF2-40B4-BE49-F238E27FC236}">
                  <a16:creationId xmlns:a16="http://schemas.microsoft.com/office/drawing/2014/main" id="{484BE631-70D3-4BA6-BFBD-A45C6D59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38" y="3058160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793258F-80F0-4193-A766-902B76B33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38" y="4198620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">
              <a:extLst>
                <a:ext uri="{FF2B5EF4-FFF2-40B4-BE49-F238E27FC236}">
                  <a16:creationId xmlns:a16="http://schemas.microsoft.com/office/drawing/2014/main" id="{9DD210B9-B871-421B-8900-A1DACF910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241" y="1846579"/>
              <a:ext cx="77216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">
              <a:extLst>
                <a:ext uri="{FF2B5EF4-FFF2-40B4-BE49-F238E27FC236}">
                  <a16:creationId xmlns:a16="http://schemas.microsoft.com/office/drawing/2014/main" id="{F61287F1-8537-4659-92FF-702E3AF84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700" y="4269740"/>
              <a:ext cx="769620" cy="77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F1CFF6E2-AF3F-4858-95C6-D133DFED0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Reageer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aan die behoeftes van ons burgers en werknemers te voldoen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3F8E11F5-2E5B-4754-BB8C-B4E116095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419862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Aanspreeklikheid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ons</a:t>
              </a: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aanvaar</a:t>
              </a:r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 </a:t>
              </a:r>
              <a:r>
                <a:rPr lang="en-US" sz="1200" dirty="0" err="1">
                  <a:solidFill>
                    <a:srgbClr val="001489"/>
                  </a:solidFill>
                  <a:latin typeface="Century Gothic" charset="0"/>
                </a:rPr>
                <a:t>verantwoordelikheid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9752D906-F8FE-4B44-850C-B031ABE12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3007043"/>
              <a:ext cx="2722879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nl-NL" sz="2700" b="1" dirty="0">
                  <a:solidFill>
                    <a:srgbClr val="001489"/>
                  </a:solidFill>
                  <a:latin typeface="Century Gothic" charset="0"/>
                </a:rPr>
                <a:t>Bevoegdheid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die vermoë en bevoegdheid om die werk te doen waarvoor ons aangestel is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02CAB60E-3327-49C6-8C9C-294A7F638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300600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Vernuwing</a:t>
              </a:r>
              <a:r>
                <a:rPr lang="en-US" sz="2700" b="1" dirty="0">
                  <a:solidFill>
                    <a:srgbClr val="001489"/>
                  </a:solidFill>
                  <a:latin typeface="Century Gothic" charset="0"/>
                </a:rPr>
                <a:t> </a:t>
              </a: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ontvanklik te wees vir nuwe idees en op vindingryke wyse kreatiewe oplossings vir probleme te vind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39" name="TextBox 4">
              <a:extLst>
                <a:ext uri="{FF2B5EF4-FFF2-40B4-BE49-F238E27FC236}">
                  <a16:creationId xmlns:a16="http://schemas.microsoft.com/office/drawing/2014/main" id="{322B5F0B-7D13-48EF-BF4D-720D6D17D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61" y="1920240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Integriteit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eerlik te wees en die regte ding </a:t>
              </a:r>
              <a:br>
                <a:rPr lang="nl-NL" sz="1200" dirty="0">
                  <a:solidFill>
                    <a:srgbClr val="001489"/>
                  </a:solidFill>
                  <a:latin typeface="Century Gothic" charset="0"/>
                </a:rPr>
              </a:b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te doen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706CF299-BE8B-4231-B08B-68D3F03FB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921" y="1833246"/>
              <a:ext cx="2966720" cy="113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1489"/>
                  </a:solidFill>
                  <a:latin typeface="Century Gothic" charset="0"/>
                </a:rPr>
                <a:t>Sorgsaam</a:t>
              </a:r>
              <a:endParaRPr lang="en-US" sz="2700" b="1" dirty="0">
                <a:solidFill>
                  <a:srgbClr val="001489"/>
                </a:solidFill>
                <a:latin typeface="Century Gothic" charset="0"/>
              </a:endParaRPr>
            </a:p>
            <a:p>
              <a:pPr>
                <a:spcAft>
                  <a:spcPts val="400"/>
                </a:spcAft>
              </a:pPr>
              <a:r>
                <a:rPr lang="nl-NL" sz="1200" dirty="0">
                  <a:solidFill>
                    <a:srgbClr val="001489"/>
                  </a:solidFill>
                  <a:latin typeface="Century Gothic" charset="0"/>
                </a:rPr>
                <a:t>om te gee vir diegene in wie se diens ons is en met wie ons werk</a:t>
              </a:r>
              <a:endParaRPr lang="en-US" sz="1200" dirty="0">
                <a:solidFill>
                  <a:srgbClr val="001489"/>
                </a:solidFill>
                <a:latin typeface="Century Gothic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5ADAFE3F-83E6-47BB-8550-EE339DB256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96" y="3085761"/>
            <a:ext cx="1053871" cy="105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421F3F-80A3-CF17-0DB9-BC5DF7767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9006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AEDF6-AB95-4CB8-8443-9CDC0A55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55" y="2403000"/>
            <a:ext cx="5380490" cy="2052000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66C1F-4064-2901-0516-FBB8BAA71B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910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F74E9-1056-4A9E-92A1-7ABB4846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51" y="2403000"/>
            <a:ext cx="5380497" cy="2052000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16D722-6087-6E84-D687-744EB6A4B2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544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AEDF6-AB95-4CB8-8443-9CDC0A55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55" y="2403000"/>
            <a:ext cx="5380490" cy="2052000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75C04-72EF-4C25-445C-709F56909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293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5ED06-5E0A-4572-B3E1-64BF8BAFA9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b="1" dirty="0"/>
              <a:t>Logos: WKR </a:t>
            </a:r>
            <a:r>
              <a:rPr lang="en-ZA" b="1" dirty="0">
                <a:solidFill>
                  <a:srgbClr val="5B7F95"/>
                </a:solidFill>
              </a:rPr>
              <a:t>|</a:t>
            </a:r>
            <a:r>
              <a:rPr lang="en-ZA" b="1" dirty="0"/>
              <a:t> WKOD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095DFC-6C6F-0BDF-22DA-019EF061DB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285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F74E9-1056-4A9E-92A1-7ABB4846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51" y="2403000"/>
            <a:ext cx="5380497" cy="2052000"/>
          </a:xfrm>
          <a:prstGeom prst="rect">
            <a:avLst/>
          </a:prstGeom>
          <a:effectLst>
            <a:outerShdw blurRad="635000" dist="508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9468CF-3FAC-11DA-D187-809995430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253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39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C92D7C-421A-4ADB-BA17-011C66AD1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17" y="2133000"/>
            <a:ext cx="6979765" cy="2592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83F4D7-2691-028A-FEED-00BFD20A55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550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D7E20-A1AF-4503-95C4-264E7018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19" y="2133000"/>
            <a:ext cx="6979761" cy="2592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350884-0C3F-D77D-4191-D761314C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469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72F0-A6EA-41E2-BBD4-B8A63897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176" y="2439000"/>
            <a:ext cx="6457648" cy="198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5BE39-2355-B595-9761-E23EF2247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688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8C098-F7BF-4442-B58C-3497D04B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176" y="2439000"/>
            <a:ext cx="6457648" cy="198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7D17A8-5520-36F7-FF92-48F10888F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876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04ED67-C53B-48DA-B2E1-B37032247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b="1" dirty="0" err="1"/>
              <a:t>Ons</a:t>
            </a:r>
            <a:r>
              <a:rPr lang="en-ZA" b="1" dirty="0"/>
              <a:t> </a:t>
            </a:r>
            <a:r>
              <a:rPr lang="en-ZA" b="1" dirty="0" err="1"/>
              <a:t>Visie</a:t>
            </a:r>
            <a:r>
              <a:rPr lang="en-ZA" b="1" dirty="0"/>
              <a:t> </a:t>
            </a:r>
            <a:r>
              <a:rPr lang="en-ZA" b="1" dirty="0">
                <a:solidFill>
                  <a:srgbClr val="5B7F95"/>
                </a:solidFill>
              </a:rPr>
              <a:t>|</a:t>
            </a:r>
            <a:r>
              <a:rPr lang="en-ZA" b="1" dirty="0"/>
              <a:t> </a:t>
            </a:r>
            <a:r>
              <a:rPr lang="en-ZA" b="1" dirty="0" err="1"/>
              <a:t>Kernwaardes</a:t>
            </a:r>
            <a:endParaRPr lang="en-Z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92B73-377F-A220-0611-B59B75192F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799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C485690-2023-4D1D-AD53-060A47E06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69" b="6826"/>
          <a:stretch/>
        </p:blipFill>
        <p:spPr>
          <a:xfrm>
            <a:off x="814769" y="312960"/>
            <a:ext cx="10704114" cy="576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B31825-52DA-B46A-CEB9-799F848BB7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343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504753B-8CE9-4B92-BD7F-5835CB29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5991" y="829671"/>
            <a:ext cx="2486025" cy="31146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D797E67-564B-4899-AAF5-991134ACD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016" y="1277236"/>
            <a:ext cx="2609850" cy="2857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B6F0D8-DDF9-4C12-B403-A739CA570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3741" y="1019175"/>
            <a:ext cx="2724150" cy="2409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032BA6E-38FB-469D-B584-C0F5BEA12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3591" y="576262"/>
            <a:ext cx="2209800" cy="32956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70B6DC-D09A-4D8B-80BA-5EEF0CC719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609" y="3323451"/>
            <a:ext cx="2600325" cy="2752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CCA8F8-0223-40FC-8C28-08B3721C0C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2766" y="3615182"/>
            <a:ext cx="2790825" cy="244792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15F69A-AFB8-3396-6A6C-4FB3A7CC0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727C05-833D-4687-972A-9BAD214A1A4C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0657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heme/theme1.xml><?xml version="1.0" encoding="utf-8"?>
<a:theme xmlns:a="http://schemas.openxmlformats.org/drawingml/2006/main" name="1_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21177</TotalTime>
  <Words>288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1_WCG-PPT Master-121022-amc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Visie</vt:lpstr>
      <vt:lpstr>PowerPoint Presentation</vt:lpstr>
      <vt:lpstr>ONS KERNWAARDES Hierdie waardes is ons leidende beginsels wat ons voor staan en waarin ons glo.</vt:lpstr>
      <vt:lpstr>ONS KERNWAARDES Hierdie waardes is ons leidende beginsels wat ons voor staan en waarin ons glo.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Melvine De Vos</cp:lastModifiedBy>
  <cp:revision>1560</cp:revision>
  <cp:lastPrinted>2019-01-28T07:09:01Z</cp:lastPrinted>
  <dcterms:created xsi:type="dcterms:W3CDTF">2017-01-19T08:56:34Z</dcterms:created>
  <dcterms:modified xsi:type="dcterms:W3CDTF">2024-09-12T12:40:45Z</dcterms:modified>
</cp:coreProperties>
</file>