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3"/>
  </p:notesMasterIdLst>
  <p:sldIdLst>
    <p:sldId id="1442" r:id="rId2"/>
    <p:sldId id="1573" r:id="rId3"/>
    <p:sldId id="1554" r:id="rId4"/>
    <p:sldId id="1556" r:id="rId5"/>
    <p:sldId id="1557" r:id="rId6"/>
    <p:sldId id="1558" r:id="rId7"/>
    <p:sldId id="1559" r:id="rId8"/>
    <p:sldId id="1560" r:id="rId9"/>
    <p:sldId id="1574" r:id="rId10"/>
    <p:sldId id="1561" r:id="rId11"/>
    <p:sldId id="1562" r:id="rId12"/>
    <p:sldId id="1564" r:id="rId13"/>
    <p:sldId id="1563" r:id="rId14"/>
    <p:sldId id="1565" r:id="rId15"/>
    <p:sldId id="1566" r:id="rId16"/>
    <p:sldId id="1568" r:id="rId17"/>
    <p:sldId id="1569" r:id="rId18"/>
    <p:sldId id="1570" r:id="rId19"/>
    <p:sldId id="1571" r:id="rId20"/>
    <p:sldId id="1572" r:id="rId21"/>
    <p:sldId id="148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ctor Eliott" initials="HE" lastIdx="1" clrIdx="0"/>
  <p:cmAuthor id="2" name="Kerry Gibbs" initials="KG" lastIdx="9" clrIdx="1">
    <p:extLst>
      <p:ext uri="{19B8F6BF-5375-455C-9EA6-DF929625EA0E}">
        <p15:presenceInfo xmlns:p15="http://schemas.microsoft.com/office/powerpoint/2012/main" userId="S-1-5-21-1141132434-301294435-860360866-272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7676"/>
    <a:srgbClr val="7F89C4"/>
    <a:srgbClr val="001489"/>
    <a:srgbClr val="001484"/>
    <a:srgbClr val="5B7F95"/>
    <a:srgbClr val="003398"/>
    <a:srgbClr val="71A1A7"/>
    <a:srgbClr val="D5E3E5"/>
    <a:srgbClr val="DFF0CB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5501" autoAdjust="0"/>
  </p:normalViewPr>
  <p:slideViewPr>
    <p:cSldViewPr snapToGrid="0">
      <p:cViewPr>
        <p:scale>
          <a:sx n="50" d="100"/>
          <a:sy n="50" d="100"/>
        </p:scale>
        <p:origin x="440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5E3CE-E9E3-CB47-80F0-33520EC85D2E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5923F-580B-A047-9C0E-6EE78A3965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267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8F4B28A5-175F-4616-AB3B-7AD74BC551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70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54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E81C5A-BB2D-20B6-C6D7-02BF9FD147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599" y="6356350"/>
            <a:ext cx="3246041" cy="365125"/>
          </a:xfrm>
        </p:spPr>
        <p:txBody>
          <a:bodyPr/>
          <a:lstStyle/>
          <a:p>
            <a:fld id="{4C727C05-833D-4687-972A-9BAD214A1A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3995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25A436-3B0C-6416-43DA-D26C1AB98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46041" cy="365125"/>
          </a:xfrm>
        </p:spPr>
        <p:txBody>
          <a:bodyPr/>
          <a:lstStyle/>
          <a:p>
            <a:fld id="{4C727C05-833D-4687-972A-9BAD214A1A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81025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A9E7D9-14E2-A9CE-9CC3-7D4216C401A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599" y="6356350"/>
            <a:ext cx="3246041" cy="365125"/>
          </a:xfrm>
        </p:spPr>
        <p:txBody>
          <a:bodyPr/>
          <a:lstStyle/>
          <a:p>
            <a:fld id="{4C727C05-833D-4687-972A-9BAD214A1A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3968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4D7327-371B-E119-614E-5A7EE2D706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599" y="6356350"/>
            <a:ext cx="3246041" cy="365125"/>
          </a:xfrm>
        </p:spPr>
        <p:txBody>
          <a:bodyPr/>
          <a:lstStyle/>
          <a:p>
            <a:fld id="{4C727C05-833D-4687-972A-9BAD214A1A4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92671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E42947-3B9F-B294-233B-A00039C296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10599" y="6356350"/>
            <a:ext cx="3246041" cy="365125"/>
          </a:xfrm>
        </p:spPr>
        <p:txBody>
          <a:bodyPr/>
          <a:lstStyle/>
          <a:p>
            <a:fld id="{4C727C05-833D-4687-972A-9BAD214A1A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79864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295EF9-CE7B-B9E0-29D0-AFF14367312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599" y="6356350"/>
            <a:ext cx="3246041" cy="365125"/>
          </a:xfrm>
        </p:spPr>
        <p:txBody>
          <a:bodyPr/>
          <a:lstStyle/>
          <a:p>
            <a:fld id="{4C727C05-833D-4687-972A-9BAD214A1A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6398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F42201-BDC5-04FB-B2E1-626E43DCAA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599" y="6356350"/>
            <a:ext cx="3246041" cy="365125"/>
          </a:xfrm>
        </p:spPr>
        <p:txBody>
          <a:bodyPr/>
          <a:lstStyle/>
          <a:p>
            <a:fld id="{4C727C05-833D-4687-972A-9BAD214A1A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20723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D20A51-1B28-4560-9BE3-E1DA990DEA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174" y="6244061"/>
            <a:ext cx="3374675" cy="37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03C9B8-7ED1-7F05-C29E-0DA66A31D9D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10599" y="6356350"/>
            <a:ext cx="324603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727C05-833D-4687-972A-9BAD214A1A4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9969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587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EF0606-4EB8-7832-2BF3-F803CD423C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599" y="6356350"/>
            <a:ext cx="3246041" cy="365125"/>
          </a:xfrm>
        </p:spPr>
        <p:txBody>
          <a:bodyPr/>
          <a:lstStyle/>
          <a:p>
            <a:fld id="{4C727C05-833D-4687-972A-9BAD214A1A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26831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90" y="1412776"/>
            <a:ext cx="3168352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AAC579-4ED9-25B6-C067-DF037A8D65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599" y="6356350"/>
            <a:ext cx="3246042" cy="365125"/>
          </a:xfrm>
        </p:spPr>
        <p:txBody>
          <a:bodyPr/>
          <a:lstStyle/>
          <a:p>
            <a:fld id="{4C727C05-833D-4687-972A-9BAD214A1A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13153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243BDC-C30B-4638-561B-A45A3B2BDB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727C05-833D-4687-972A-9BAD214A1A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93830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1907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24839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3B6625-4FED-9FAF-5021-7D45D5F7F1F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10599" y="6356350"/>
            <a:ext cx="3246041" cy="365125"/>
          </a:xfrm>
        </p:spPr>
        <p:txBody>
          <a:bodyPr/>
          <a:lstStyle/>
          <a:p>
            <a:fld id="{4C727C05-833D-4687-972A-9BAD214A1A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01374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2" y="3645024"/>
            <a:ext cx="5190800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248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435034-39C8-D1E8-70FF-27D1E990955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10599" y="6356350"/>
            <a:ext cx="3246041" cy="365125"/>
          </a:xfrm>
        </p:spPr>
        <p:txBody>
          <a:bodyPr/>
          <a:lstStyle/>
          <a:p>
            <a:fld id="{4C727C05-833D-4687-972A-9BAD214A1A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19165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4626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248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B945FF-7FCA-BB43-12F4-176F816F9E8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610599" y="6356350"/>
            <a:ext cx="3246041" cy="365125"/>
          </a:xfrm>
        </p:spPr>
        <p:txBody>
          <a:bodyPr/>
          <a:lstStyle/>
          <a:p>
            <a:fld id="{4C727C05-833D-4687-972A-9BAD214A1A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11211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4626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248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4EA31A-E948-B0C3-2837-7C6595C92BC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610599" y="6356350"/>
            <a:ext cx="3246041" cy="365125"/>
          </a:xfrm>
        </p:spPr>
        <p:txBody>
          <a:bodyPr/>
          <a:lstStyle/>
          <a:p>
            <a:fld id="{4C727C05-833D-4687-972A-9BAD214A1A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95769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30" y="1412776"/>
            <a:ext cx="7258712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4193FE-5720-3B46-9CE1-024E1C37B46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610599" y="6356350"/>
            <a:ext cx="3246041" cy="365125"/>
          </a:xfrm>
        </p:spPr>
        <p:txBody>
          <a:bodyPr/>
          <a:lstStyle/>
          <a:p>
            <a:fld id="{4C727C05-833D-4687-972A-9BAD214A1A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89707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399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399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399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9FCB9A-DE1B-ABBD-A944-62F7D10EBFA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610599" y="6356350"/>
            <a:ext cx="3246041" cy="365125"/>
          </a:xfrm>
        </p:spPr>
        <p:txBody>
          <a:bodyPr/>
          <a:lstStyle/>
          <a:p>
            <a:fld id="{4C727C05-833D-4687-972A-9BAD214A1A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48908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913435" y="1790072"/>
            <a:ext cx="6336704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www.wcedonline.westerncape.gov.za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ea typeface="+mj-ea"/>
                <a:cs typeface="+mj-cs"/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29719" y="1859446"/>
            <a:ext cx="2217710" cy="84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4B218B1C-103E-40ED-AFB3-E83144F682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95" y="3331665"/>
            <a:ext cx="5470144" cy="6487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FF1546-0203-A8AA-9780-88CD94A28E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727C05-833D-4687-972A-9BAD214A1A4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368642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964789CB-CD92-405B-9055-78FC1169E8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3364896"/>
            <a:ext cx="11798299" cy="6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C1FF87-E0AD-27A8-07B1-C5EC88FF5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7C05-833D-4687-972A-9BAD214A1A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6788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FF6B3C-0F53-0C17-B31D-EF9CB151FD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7C05-833D-4687-972A-9BAD214A1A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8348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682E2E-32BD-4E55-9D8E-4BC75A19D0EB}"/>
              </a:ext>
            </a:extLst>
          </p:cNvPr>
          <p:cNvSpPr/>
          <p:nvPr userDrawn="1"/>
        </p:nvSpPr>
        <p:spPr>
          <a:xfrm>
            <a:off x="0" y="0"/>
            <a:ext cx="12365665" cy="2488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AB20A5-D47E-DC62-B5F9-A1427115F6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3247200" cy="365125"/>
          </a:xfrm>
        </p:spPr>
        <p:txBody>
          <a:bodyPr/>
          <a:lstStyle/>
          <a:p>
            <a:fld id="{4C727C05-833D-4687-972A-9BAD214A1A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43365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682E2E-32BD-4E55-9D8E-4BC75A19D0EB}"/>
              </a:ext>
            </a:extLst>
          </p:cNvPr>
          <p:cNvSpPr/>
          <p:nvPr userDrawn="1"/>
        </p:nvSpPr>
        <p:spPr>
          <a:xfrm>
            <a:off x="0" y="0"/>
            <a:ext cx="12365665" cy="2488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385FDC-C278-4BD5-9ED1-D471F0E3547E}"/>
              </a:ext>
            </a:extLst>
          </p:cNvPr>
          <p:cNvSpPr/>
          <p:nvPr userDrawn="1"/>
        </p:nvSpPr>
        <p:spPr>
          <a:xfrm>
            <a:off x="0" y="0"/>
            <a:ext cx="12192000" cy="5981683"/>
          </a:xfrm>
          <a:prstGeom prst="rect">
            <a:avLst/>
          </a:prstGeom>
          <a:solidFill>
            <a:srgbClr val="001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59FCE3-DD90-2B67-9E43-8CDC13D131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767676"/>
                </a:solidFill>
              </a:defRPr>
            </a:lvl1pPr>
          </a:lstStyle>
          <a:p>
            <a:fld id="{4C727C05-833D-4687-972A-9BAD214A1A4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5625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682E2E-32BD-4E55-9D8E-4BC75A19D0EB}"/>
              </a:ext>
            </a:extLst>
          </p:cNvPr>
          <p:cNvSpPr/>
          <p:nvPr userDrawn="1"/>
        </p:nvSpPr>
        <p:spPr>
          <a:xfrm>
            <a:off x="0" y="0"/>
            <a:ext cx="12365665" cy="2488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385FDC-C278-4BD5-9ED1-D471F0E3547E}"/>
              </a:ext>
            </a:extLst>
          </p:cNvPr>
          <p:cNvSpPr/>
          <p:nvPr userDrawn="1"/>
        </p:nvSpPr>
        <p:spPr>
          <a:xfrm>
            <a:off x="0" y="0"/>
            <a:ext cx="12192000" cy="5981683"/>
          </a:xfrm>
          <a:prstGeom prst="rect">
            <a:avLst/>
          </a:prstGeom>
          <a:solidFill>
            <a:srgbClr val="001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59FCE3-DD90-2B67-9E43-8CDC13D131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767676"/>
                </a:solidFill>
              </a:defRPr>
            </a:lvl1pPr>
          </a:lstStyle>
          <a:p>
            <a:fld id="{4C727C05-833D-4687-972A-9BAD214A1A4C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27D6E723-FCCE-F2EF-E087-D48B3CF7D9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</p:spTree>
    <p:extLst>
      <p:ext uri="{BB962C8B-B14F-4D97-AF65-F5344CB8AC3E}">
        <p14:creationId xmlns:p14="http://schemas.microsoft.com/office/powerpoint/2010/main" val="3782573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06CCA4-FFF5-4569-5382-06FDE73595C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599" y="6356350"/>
            <a:ext cx="3246041" cy="365125"/>
          </a:xfrm>
        </p:spPr>
        <p:txBody>
          <a:bodyPr/>
          <a:lstStyle/>
          <a:p>
            <a:fld id="{4C727C05-833D-4687-972A-9BAD214A1A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02255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D8029F-0028-2317-90F9-E604D0DBA28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599" y="6356350"/>
            <a:ext cx="3246041" cy="365125"/>
          </a:xfrm>
        </p:spPr>
        <p:txBody>
          <a:bodyPr/>
          <a:lstStyle/>
          <a:p>
            <a:fld id="{4C727C05-833D-4687-972A-9BAD214A1A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7478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oleObject" Target="../embeddings/oleObject1.bin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36" Type="http://schemas.openxmlformats.org/officeDocument/2006/relationships/image" Target="../media/image4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Relationship Id="rId35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9"/>
            </p:custData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2" imgW="360" imgH="360" progId="">
                  <p:embed/>
                </p:oleObj>
              </mc:Choice>
              <mc:Fallback>
                <p:oleObj name="think-cell Slide" r:id="rId32" imgW="360" imgH="360" progId="">
                  <p:embed/>
                  <p:pic>
                    <p:nvPicPr>
                      <p:cNvPr id="10" name="Objec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30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1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F3003D39-787E-4DD7-BD33-D06DC937071E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931933"/>
            <a:ext cx="11798299" cy="6410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75BA656-6FE8-47B1-9F74-4143C94345C4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93700" y="6224400"/>
            <a:ext cx="3213975" cy="360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EC2D8-AF04-0F07-AAB3-4D9563E10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246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727C05-833D-4687-972A-9BAD214A1A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5603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711" r:id="rId5"/>
    <p:sldLayoutId id="2147483712" r:id="rId6"/>
    <p:sldLayoutId id="2147483713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7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36.png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12" Type="http://schemas.openxmlformats.org/officeDocument/2006/relationships/image" Target="../media/image35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emf"/><Relationship Id="rId11" Type="http://schemas.openxmlformats.org/officeDocument/2006/relationships/image" Target="../media/image47.png"/><Relationship Id="rId5" Type="http://schemas.openxmlformats.org/officeDocument/2006/relationships/image" Target="../media/image41.emf"/><Relationship Id="rId10" Type="http://schemas.openxmlformats.org/officeDocument/2006/relationships/image" Target="../media/image46.png"/><Relationship Id="rId4" Type="http://schemas.openxmlformats.org/officeDocument/2006/relationships/image" Target="../media/image40.emf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3525624"/>
            <a:ext cx="10945216" cy="1873674"/>
          </a:xfrm>
        </p:spPr>
        <p:txBody>
          <a:bodyPr>
            <a:normAutofit/>
          </a:bodyPr>
          <a:lstStyle/>
          <a:p>
            <a:r>
              <a:rPr lang="en-ZA" sz="3600" b="1"/>
              <a:t>2024 </a:t>
            </a:r>
            <a:r>
              <a:rPr lang="en-ZA" sz="3600" b="1" dirty="0"/>
              <a:t>WCED Branding Resources</a:t>
            </a:r>
          </a:p>
          <a:p>
            <a:endParaRPr lang="en-ZA" sz="3200" b="0" dirty="0"/>
          </a:p>
          <a:p>
            <a:r>
              <a:rPr lang="en-ZA" sz="3200" b="0" dirty="0"/>
              <a:t>Logos </a:t>
            </a:r>
            <a:r>
              <a:rPr lang="en-ZA" sz="3200" b="0" dirty="0">
                <a:solidFill>
                  <a:srgbClr val="5B7F95"/>
                </a:solidFill>
              </a:rPr>
              <a:t>|</a:t>
            </a:r>
            <a:r>
              <a:rPr lang="en-ZA" sz="3200" b="0" dirty="0"/>
              <a:t> Vision </a:t>
            </a:r>
            <a:r>
              <a:rPr lang="en-ZA" sz="3200" b="0">
                <a:solidFill>
                  <a:srgbClr val="5B7F95"/>
                </a:solidFill>
              </a:rPr>
              <a:t>|</a:t>
            </a:r>
            <a:r>
              <a:rPr lang="en-ZA" sz="3200" b="0"/>
              <a:t> Values</a:t>
            </a:r>
            <a:endParaRPr lang="en-ZA" sz="28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7740526" y="5788637"/>
            <a:ext cx="3828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>
                <a:solidFill>
                  <a:schemeClr val="bg1"/>
                </a:solidFill>
              </a:rPr>
              <a:t>August 2024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5602CD-A313-43E5-8AB4-3FEDB048D88F}"/>
              </a:ext>
            </a:extLst>
          </p:cNvPr>
          <p:cNvSpPr txBox="1"/>
          <p:nvPr/>
        </p:nvSpPr>
        <p:spPr>
          <a:xfrm>
            <a:off x="7740526" y="2675324"/>
            <a:ext cx="3828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dirty="0">
                <a:solidFill>
                  <a:schemeClr val="bg1"/>
                </a:solidFill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909661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673286-A151-F27E-08D1-9BBA1AA5F82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727C05-833D-4687-972A-9BAD214A1A4C}" type="slidenum">
              <a:rPr lang="en-ZA" smtClean="0"/>
              <a:pPr/>
              <a:t>10</a:t>
            </a:fld>
            <a:endParaRPr lang="en-ZA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CF3D44C-780C-91F0-C6C7-4CF95607A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45991" y="455208"/>
            <a:ext cx="2486025" cy="311467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185C0F94-8D37-3B93-10EA-BE43E757D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32016" y="902773"/>
            <a:ext cx="2609850" cy="28575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842924F-7C3D-1718-3105-30A3053A32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03741" y="644712"/>
            <a:ext cx="2724150" cy="240982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012A454-AAEF-1F6E-6681-68A6AFFB77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13591" y="201799"/>
            <a:ext cx="2209800" cy="329565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7FEA54D-BE21-F337-C364-61AC2FEEAA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8609" y="2948988"/>
            <a:ext cx="2600325" cy="275272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BD0B74C-C93D-DACB-F333-759DE096537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22766" y="3240719"/>
            <a:ext cx="27908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673286-A151-F27E-08D1-9BBA1AA5F82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727C05-833D-4687-972A-9BAD214A1A4C}" type="slidenum">
              <a:rPr lang="en-ZA" smtClean="0"/>
              <a:pPr/>
              <a:t>11</a:t>
            </a:fld>
            <a:endParaRPr lang="en-ZA"/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7DDCE4A3-6F49-4931-9CFD-6BCC40EE00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5" b="11966"/>
          <a:stretch/>
        </p:blipFill>
        <p:spPr>
          <a:xfrm>
            <a:off x="3275833" y="446567"/>
            <a:ext cx="5640334" cy="564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88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673286-A151-F27E-08D1-9BBA1AA5F82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727C05-833D-4687-972A-9BAD214A1A4C}" type="slidenum">
              <a:rPr lang="en-ZA" smtClean="0"/>
              <a:pPr/>
              <a:t>12</a:t>
            </a:fld>
            <a:endParaRPr lang="en-ZA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659A88-2A78-22F1-4618-DEAD8E74AC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6"/>
          <a:stretch/>
        </p:blipFill>
        <p:spPr>
          <a:xfrm>
            <a:off x="-11248" y="-1278000"/>
            <a:ext cx="12203248" cy="71998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B07C1F-29C9-2DC3-E149-6BAE89C4534D}"/>
              </a:ext>
            </a:extLst>
          </p:cNvPr>
          <p:cNvSpPr/>
          <p:nvPr/>
        </p:nvSpPr>
        <p:spPr>
          <a:xfrm>
            <a:off x="-11239" y="-1278000"/>
            <a:ext cx="12455788" cy="7199829"/>
          </a:xfrm>
          <a:prstGeom prst="rect">
            <a:avLst/>
          </a:prstGeom>
          <a:solidFill>
            <a:srgbClr val="00148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4ECC41-C51D-43AF-8A31-DECAC65A8384}"/>
              </a:ext>
            </a:extLst>
          </p:cNvPr>
          <p:cNvSpPr/>
          <p:nvPr/>
        </p:nvSpPr>
        <p:spPr>
          <a:xfrm>
            <a:off x="853466" y="1513653"/>
            <a:ext cx="3836248" cy="2573153"/>
          </a:xfrm>
          <a:prstGeom prst="rect">
            <a:avLst/>
          </a:prstGeom>
          <a:noFill/>
          <a:effectLst/>
        </p:spPr>
        <p:txBody>
          <a:bodyPr lIns="180000" tIns="180000" rIns="0" bIns="180000"/>
          <a:lstStyle/>
          <a:p>
            <a:pPr>
              <a:defRPr/>
            </a:pPr>
            <a:r>
              <a:rPr lang="en-US" sz="3000" b="1" dirty="0">
                <a:solidFill>
                  <a:schemeClr val="bg1"/>
                </a:solidFill>
                <a:latin typeface="Century Gothic"/>
                <a:cs typeface="Century Gothic"/>
              </a:rPr>
              <a:t>Quality Education</a:t>
            </a:r>
          </a:p>
          <a:p>
            <a:pPr>
              <a:defRPr/>
            </a:pPr>
            <a:r>
              <a:rPr lang="en-US" sz="3000" dirty="0">
                <a:solidFill>
                  <a:schemeClr val="bg1"/>
                </a:solidFill>
                <a:latin typeface="Century Gothic"/>
                <a:cs typeface="Century Gothic"/>
              </a:rPr>
              <a:t>for every child</a:t>
            </a:r>
          </a:p>
          <a:p>
            <a:pPr>
              <a:defRPr/>
            </a:pPr>
            <a:r>
              <a:rPr lang="en-US" sz="3000" dirty="0">
                <a:solidFill>
                  <a:schemeClr val="bg1"/>
                </a:solidFill>
                <a:latin typeface="Century Gothic"/>
                <a:cs typeface="Century Gothic"/>
              </a:rPr>
              <a:t>in every classroom</a:t>
            </a:r>
          </a:p>
          <a:p>
            <a:pPr>
              <a:defRPr/>
            </a:pPr>
            <a:r>
              <a:rPr lang="en-US" sz="3000" dirty="0">
                <a:solidFill>
                  <a:schemeClr val="bg1"/>
                </a:solidFill>
                <a:latin typeface="Century Gothic"/>
                <a:cs typeface="Century Gothic"/>
              </a:rPr>
              <a:t>in every school </a:t>
            </a:r>
          </a:p>
          <a:p>
            <a:pPr>
              <a:defRPr/>
            </a:pPr>
            <a:r>
              <a:rPr lang="en-US" sz="3000" dirty="0">
                <a:solidFill>
                  <a:schemeClr val="bg1"/>
                </a:solidFill>
                <a:latin typeface="Century Gothic"/>
                <a:cs typeface="Century Gothic"/>
              </a:rPr>
              <a:t>in the province.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28215F0-893D-D15F-C782-8F3177AB8EE2}"/>
              </a:ext>
            </a:extLst>
          </p:cNvPr>
          <p:cNvGrpSpPr/>
          <p:nvPr/>
        </p:nvGrpSpPr>
        <p:grpSpPr>
          <a:xfrm>
            <a:off x="853465" y="4294800"/>
            <a:ext cx="9857644" cy="1369086"/>
            <a:chOff x="853465" y="4294800"/>
            <a:chExt cx="9857644" cy="136908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76AECEA-BDB1-B5E3-4B02-A8BE30522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465" y="4295886"/>
              <a:ext cx="1368000" cy="1368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CBE011C-237E-330A-A733-1E2E846F2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466" y="4295885"/>
              <a:ext cx="1368000" cy="1368000"/>
            </a:xfrm>
            <a:prstGeom prst="rect">
              <a:avLst/>
            </a:prstGeom>
          </p:spPr>
        </p:pic>
        <p:pic>
          <p:nvPicPr>
            <p:cNvPr id="10" name="Picture 9" descr="A picture containing text, person&#10;&#10;Description automatically generated">
              <a:extLst>
                <a:ext uri="{FF2B5EF4-FFF2-40B4-BE49-F238E27FC236}">
                  <a16:creationId xmlns:a16="http://schemas.microsoft.com/office/drawing/2014/main" id="{3C561C06-FD01-E4D9-08C2-25D2B159B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1289" y="4294800"/>
              <a:ext cx="1368000" cy="1368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0110450-C290-7C22-1D45-7F3DE0947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9469" y="4294800"/>
              <a:ext cx="1368000" cy="1368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EED307C-07B1-C6E9-D9EB-B95BB141F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468" y="4294800"/>
              <a:ext cx="1372975" cy="1368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162902D-A9C4-C22E-4AA3-39E341133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3109" y="4294800"/>
              <a:ext cx="1368000" cy="13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8153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48B855-0582-93FD-0D2D-4E7E72C4FA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7C05-833D-4687-972A-9BAD214A1A4C}" type="slidenum">
              <a:rPr lang="en-ZA" smtClean="0"/>
              <a:t>13</a:t>
            </a:fld>
            <a:endParaRPr lang="en-ZA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06D6CCA-5AD3-7E56-192C-BA027CEB2CA4}"/>
              </a:ext>
            </a:extLst>
          </p:cNvPr>
          <p:cNvSpPr txBox="1">
            <a:spLocks/>
          </p:cNvSpPr>
          <p:nvPr/>
        </p:nvSpPr>
        <p:spPr>
          <a:xfrm>
            <a:off x="2170018" y="980320"/>
            <a:ext cx="8229600" cy="5633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001484"/>
                </a:solidFill>
              </a:rPr>
              <a:t>Quality Education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23913A-9828-2C49-4934-4C3917738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780" y="4376602"/>
            <a:ext cx="6906995" cy="769600"/>
          </a:xfrm>
          <a:prstGeom prst="rect">
            <a:avLst/>
          </a:prstGeom>
          <a:effectLst>
            <a:outerShdw blurRad="635000" dist="3810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169BB1-F3E2-8AB2-E006-0F24829C0266}"/>
              </a:ext>
            </a:extLst>
          </p:cNvPr>
          <p:cNvSpPr txBox="1"/>
          <p:nvPr/>
        </p:nvSpPr>
        <p:spPr>
          <a:xfrm>
            <a:off x="2283780" y="5178172"/>
            <a:ext cx="792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>
                <a:solidFill>
                  <a:srgbClr val="001484"/>
                </a:solidFill>
                <a:latin typeface="Century Gothic" panose="020B0502020202020204" pitchFamily="34" charset="0"/>
              </a:rPr>
              <a:t>Caring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46E68-2BF2-5193-B973-8049C1F87A48}"/>
              </a:ext>
            </a:extLst>
          </p:cNvPr>
          <p:cNvSpPr txBox="1"/>
          <p:nvPr/>
        </p:nvSpPr>
        <p:spPr>
          <a:xfrm>
            <a:off x="3250763" y="5177055"/>
            <a:ext cx="1371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>
                <a:solidFill>
                  <a:srgbClr val="001484"/>
                </a:solidFill>
                <a:latin typeface="Century Gothic" panose="020B0502020202020204" pitchFamily="34" charset="0"/>
              </a:rPr>
              <a:t>Competence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4F07EB-AA2F-3F1B-34EA-490DB2689B65}"/>
              </a:ext>
            </a:extLst>
          </p:cNvPr>
          <p:cNvSpPr txBox="1"/>
          <p:nvPr/>
        </p:nvSpPr>
        <p:spPr>
          <a:xfrm>
            <a:off x="4438287" y="5178172"/>
            <a:ext cx="1474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>
                <a:solidFill>
                  <a:srgbClr val="001484"/>
                </a:solidFill>
                <a:latin typeface="Century Gothic" panose="020B0502020202020204" pitchFamily="34" charset="0"/>
              </a:rPr>
              <a:t>Accountability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751286-9A7C-B3A9-379E-B9A813BA6461}"/>
              </a:ext>
            </a:extLst>
          </p:cNvPr>
          <p:cNvSpPr txBox="1"/>
          <p:nvPr/>
        </p:nvSpPr>
        <p:spPr>
          <a:xfrm>
            <a:off x="5947316" y="5178172"/>
            <a:ext cx="888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>
                <a:solidFill>
                  <a:srgbClr val="001484"/>
                </a:solidFill>
                <a:latin typeface="Century Gothic" panose="020B0502020202020204" pitchFamily="34" charset="0"/>
              </a:rPr>
              <a:t>Integrity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AABFC5-BDF4-648A-A94F-D82A1A5628D7}"/>
              </a:ext>
            </a:extLst>
          </p:cNvPr>
          <p:cNvSpPr txBox="1"/>
          <p:nvPr/>
        </p:nvSpPr>
        <p:spPr>
          <a:xfrm>
            <a:off x="6984937" y="5178172"/>
            <a:ext cx="1272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>
                <a:solidFill>
                  <a:srgbClr val="001484"/>
                </a:solidFill>
                <a:latin typeface="Century Gothic" panose="020B0502020202020204" pitchFamily="34" charset="0"/>
              </a:rPr>
              <a:t>Innovation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B87BBF-394B-6366-C914-AE73CAAB3A89}"/>
              </a:ext>
            </a:extLst>
          </p:cNvPr>
          <p:cNvSpPr txBox="1"/>
          <p:nvPr/>
        </p:nvSpPr>
        <p:spPr>
          <a:xfrm>
            <a:off x="8198166" y="5177054"/>
            <a:ext cx="1371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>
                <a:solidFill>
                  <a:srgbClr val="001484"/>
                </a:solidFill>
                <a:latin typeface="Century Gothic" panose="020B0502020202020204" pitchFamily="34" charset="0"/>
              </a:rPr>
              <a:t>Responsiveness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47F012-EA97-BF7F-731C-05E3D0686A2D}"/>
              </a:ext>
            </a:extLst>
          </p:cNvPr>
          <p:cNvSpPr txBox="1"/>
          <p:nvPr/>
        </p:nvSpPr>
        <p:spPr>
          <a:xfrm>
            <a:off x="2170018" y="1926157"/>
            <a:ext cx="754461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ZA" sz="3000" b="1" dirty="0">
                <a:solidFill>
                  <a:srgbClr val="001484"/>
                </a:solidFill>
                <a:latin typeface="Century Gothic" panose="020B0502020202020204" pitchFamily="34" charset="0"/>
              </a:rPr>
              <a:t>for every child</a:t>
            </a:r>
          </a:p>
          <a:p>
            <a:pPr>
              <a:spcAft>
                <a:spcPts val="600"/>
              </a:spcAft>
            </a:pPr>
            <a:r>
              <a:rPr lang="en-ZA" sz="3000" b="1" dirty="0">
                <a:solidFill>
                  <a:srgbClr val="001484"/>
                </a:solidFill>
                <a:latin typeface="Century Gothic" panose="020B0502020202020204" pitchFamily="34" charset="0"/>
              </a:rPr>
              <a:t>in every classroom</a:t>
            </a:r>
          </a:p>
          <a:p>
            <a:pPr>
              <a:spcAft>
                <a:spcPts val="600"/>
              </a:spcAft>
            </a:pPr>
            <a:r>
              <a:rPr lang="en-ZA" sz="3000" b="1" dirty="0">
                <a:solidFill>
                  <a:srgbClr val="001484"/>
                </a:solidFill>
                <a:latin typeface="Century Gothic" panose="020B0502020202020204" pitchFamily="34" charset="0"/>
              </a:rPr>
              <a:t>in every school </a:t>
            </a:r>
          </a:p>
          <a:p>
            <a:pPr>
              <a:spcAft>
                <a:spcPts val="600"/>
              </a:spcAft>
            </a:pPr>
            <a:r>
              <a:rPr lang="en-ZA" sz="3000" b="1" dirty="0">
                <a:solidFill>
                  <a:srgbClr val="001484"/>
                </a:solidFill>
                <a:latin typeface="Century Gothic" panose="020B0502020202020204" pitchFamily="34" charset="0"/>
              </a:rPr>
              <a:t>in the province.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0ED2206-7013-A18E-BA88-93D32B2D4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ZA" dirty="0"/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98489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ABB00E-762E-6A06-0066-A7C91736E00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727C05-833D-4687-972A-9BAD214A1A4C}" type="slidenum">
              <a:rPr lang="en-ZA" smtClean="0"/>
              <a:pPr/>
              <a:t>14</a:t>
            </a:fld>
            <a:endParaRPr lang="en-ZA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F6E3454-B364-AF67-AAF2-9E37CBBF62A9}"/>
              </a:ext>
            </a:extLst>
          </p:cNvPr>
          <p:cNvSpPr txBox="1">
            <a:spLocks/>
          </p:cNvSpPr>
          <p:nvPr/>
        </p:nvSpPr>
        <p:spPr>
          <a:xfrm>
            <a:off x="2170018" y="980320"/>
            <a:ext cx="8229600" cy="5633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Quality Education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D5D987-A395-CCBF-39EA-0C3BF8E0A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780" y="4475992"/>
            <a:ext cx="6906995" cy="769600"/>
          </a:xfrm>
          <a:prstGeom prst="rect">
            <a:avLst/>
          </a:prstGeom>
          <a:effectLst>
            <a:outerShdw blurRad="635000" dist="3810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97AF8E-DD4D-81EF-FE2C-6D81A11ECE3D}"/>
              </a:ext>
            </a:extLst>
          </p:cNvPr>
          <p:cNvSpPr txBox="1"/>
          <p:nvPr/>
        </p:nvSpPr>
        <p:spPr>
          <a:xfrm>
            <a:off x="2283780" y="5277562"/>
            <a:ext cx="792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Caring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9175CC-30F2-466E-9756-91A2E1F22226}"/>
              </a:ext>
            </a:extLst>
          </p:cNvPr>
          <p:cNvSpPr txBox="1"/>
          <p:nvPr/>
        </p:nvSpPr>
        <p:spPr>
          <a:xfrm>
            <a:off x="3250763" y="5276445"/>
            <a:ext cx="1371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Competence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543C7A-724B-5C2E-3E7C-4A340B1EBA4D}"/>
              </a:ext>
            </a:extLst>
          </p:cNvPr>
          <p:cNvSpPr txBox="1"/>
          <p:nvPr/>
        </p:nvSpPr>
        <p:spPr>
          <a:xfrm>
            <a:off x="4438287" y="5277562"/>
            <a:ext cx="1474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Accountability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651032-35C2-4B84-F702-1EC98D5B6D27}"/>
              </a:ext>
            </a:extLst>
          </p:cNvPr>
          <p:cNvSpPr txBox="1"/>
          <p:nvPr/>
        </p:nvSpPr>
        <p:spPr>
          <a:xfrm>
            <a:off x="5947316" y="5277562"/>
            <a:ext cx="888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Integrity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A8C1E6-A02E-AEB8-E313-3CD94F03B3C2}"/>
              </a:ext>
            </a:extLst>
          </p:cNvPr>
          <p:cNvSpPr txBox="1"/>
          <p:nvPr/>
        </p:nvSpPr>
        <p:spPr>
          <a:xfrm>
            <a:off x="6984937" y="5277562"/>
            <a:ext cx="1272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Innovation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098225-01BC-2FE6-B89C-1607532A1FAA}"/>
              </a:ext>
            </a:extLst>
          </p:cNvPr>
          <p:cNvSpPr txBox="1"/>
          <p:nvPr/>
        </p:nvSpPr>
        <p:spPr>
          <a:xfrm>
            <a:off x="8198166" y="5276444"/>
            <a:ext cx="1371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Responsiveness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42BEAB-F5E1-27D1-1D98-A21ED030B528}"/>
              </a:ext>
            </a:extLst>
          </p:cNvPr>
          <p:cNvSpPr txBox="1"/>
          <p:nvPr/>
        </p:nvSpPr>
        <p:spPr>
          <a:xfrm>
            <a:off x="2170018" y="1926157"/>
            <a:ext cx="754461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ZA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 every child</a:t>
            </a:r>
          </a:p>
          <a:p>
            <a:pPr>
              <a:spcAft>
                <a:spcPts val="600"/>
              </a:spcAft>
            </a:pPr>
            <a:r>
              <a:rPr lang="en-ZA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 every classroom</a:t>
            </a:r>
          </a:p>
          <a:p>
            <a:pPr>
              <a:spcAft>
                <a:spcPts val="600"/>
              </a:spcAft>
            </a:pPr>
            <a:r>
              <a:rPr lang="en-ZA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 every school </a:t>
            </a:r>
          </a:p>
          <a:p>
            <a:pPr>
              <a:spcAft>
                <a:spcPts val="600"/>
              </a:spcAft>
            </a:pPr>
            <a:r>
              <a:rPr lang="en-ZA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 the province.</a:t>
            </a:r>
          </a:p>
        </p:txBody>
      </p:sp>
    </p:spTree>
    <p:extLst>
      <p:ext uri="{BB962C8B-B14F-4D97-AF65-F5344CB8AC3E}">
        <p14:creationId xmlns:p14="http://schemas.microsoft.com/office/powerpoint/2010/main" val="147099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64431-D135-2DDB-9EF8-BF13587AA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spc="240">
                <a:solidFill>
                  <a:srgbClr val="001484"/>
                </a:solidFill>
                <a:latin typeface="Century Gothic" panose="020B0502020202020204" pitchFamily="34" charset="0"/>
              </a:rPr>
              <a:t>OUR CORE VALUES</a:t>
            </a:r>
            <a:br>
              <a:rPr lang="en-US" sz="2000" b="1" spc="240">
                <a:solidFill>
                  <a:srgbClr val="001484"/>
                </a:solidFill>
                <a:latin typeface="Century Gothic" panose="020B0502020202020204" pitchFamily="34" charset="0"/>
              </a:rPr>
            </a:br>
            <a:r>
              <a:rPr lang="en-US" sz="2000" b="1">
                <a:solidFill>
                  <a:srgbClr val="5B7F95"/>
                </a:solidFill>
                <a:latin typeface="Century Gothic" panose="020B0502020202020204" pitchFamily="34" charset="0"/>
              </a:rPr>
              <a:t>These values are our guiding principles for what we stand for and what we believe in.</a:t>
            </a:r>
            <a:endParaRPr lang="en-ZA" sz="20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C874D0-2CD9-F778-6374-B089649F0C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7C05-833D-4687-972A-9BAD214A1A4C}" type="slidenum">
              <a:rPr lang="en-ZA" smtClean="0"/>
              <a:t>15</a:t>
            </a:fld>
            <a:endParaRPr lang="en-ZA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49A9B03-8772-5744-8190-77110C108DC6}"/>
              </a:ext>
            </a:extLst>
          </p:cNvPr>
          <p:cNvGrpSpPr/>
          <p:nvPr/>
        </p:nvGrpSpPr>
        <p:grpSpPr>
          <a:xfrm>
            <a:off x="887370" y="1569772"/>
            <a:ext cx="10417259" cy="3718455"/>
            <a:chOff x="2218291" y="2428483"/>
            <a:chExt cx="7985443" cy="2850415"/>
          </a:xfrm>
          <a:effectLst/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B27D0F5-0C68-DDE2-E975-B991E5918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8293" y="2493729"/>
              <a:ext cx="577371" cy="577371"/>
            </a:xfrm>
            <a:prstGeom prst="rect">
              <a:avLst/>
            </a:prstGeom>
            <a:noFill/>
            <a:ln>
              <a:noFill/>
            </a:ln>
            <a:effectLst>
              <a:outerShdw blurRad="889000" dist="762000" dir="2700000" algn="tl" rotWithShape="0">
                <a:srgbClr val="000000">
                  <a:alpha val="3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">
              <a:extLst>
                <a:ext uri="{FF2B5EF4-FFF2-40B4-BE49-F238E27FC236}">
                  <a16:creationId xmlns:a16="http://schemas.microsoft.com/office/drawing/2014/main" id="{C5EE6F22-E6FA-4AC8-064B-AB1D6AEF4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8291" y="3367885"/>
              <a:ext cx="577371" cy="577371"/>
            </a:xfrm>
            <a:prstGeom prst="rect">
              <a:avLst/>
            </a:prstGeom>
            <a:noFill/>
            <a:ln>
              <a:noFill/>
            </a:ln>
            <a:effectLst>
              <a:outerShdw blurRad="889000" dist="762000" dir="2700000" algn="tl" rotWithShape="0">
                <a:srgbClr val="000000">
                  <a:alpha val="3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CEB5DB4-4D33-525E-D688-B9CF13DE9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8291" y="4480703"/>
              <a:ext cx="577371" cy="577371"/>
            </a:xfrm>
            <a:prstGeom prst="rect">
              <a:avLst/>
            </a:prstGeom>
            <a:noFill/>
            <a:ln>
              <a:noFill/>
            </a:ln>
            <a:effectLst>
              <a:outerShdw blurRad="889000" dist="762000" dir="2700000" algn="tl" rotWithShape="0">
                <a:srgbClr val="000000">
                  <a:alpha val="3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">
              <a:extLst>
                <a:ext uri="{FF2B5EF4-FFF2-40B4-BE49-F238E27FC236}">
                  <a16:creationId xmlns:a16="http://schemas.microsoft.com/office/drawing/2014/main" id="{5971139D-B593-744C-C7DE-C1137FA58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5153" y="2488251"/>
              <a:ext cx="577371" cy="577371"/>
            </a:xfrm>
            <a:prstGeom prst="rect">
              <a:avLst/>
            </a:prstGeom>
            <a:noFill/>
            <a:ln>
              <a:noFill/>
            </a:ln>
            <a:effectLst>
              <a:outerShdw blurRad="889000" dist="635000" dir="2700000" algn="tl" rotWithShape="0">
                <a:srgbClr val="000000">
                  <a:alpha val="3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">
              <a:extLst>
                <a:ext uri="{FF2B5EF4-FFF2-40B4-BE49-F238E27FC236}">
                  <a16:creationId xmlns:a16="http://schemas.microsoft.com/office/drawing/2014/main" id="{9EFC3B51-6192-3867-1516-8133EF443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5153" y="4480703"/>
              <a:ext cx="577371" cy="577371"/>
            </a:xfrm>
            <a:prstGeom prst="rect">
              <a:avLst/>
            </a:prstGeom>
            <a:noFill/>
            <a:ln>
              <a:noFill/>
            </a:ln>
            <a:effectLst>
              <a:outerShdw blurRad="889000" dist="762000" dir="2700000" algn="tl" rotWithShape="0">
                <a:srgbClr val="000000">
                  <a:alpha val="3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9B8A6E1-3BCA-DEE7-5954-B7C527594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0073" y="3365979"/>
              <a:ext cx="628448" cy="627520"/>
            </a:xfrm>
            <a:prstGeom prst="rect">
              <a:avLst/>
            </a:prstGeom>
            <a:noFill/>
            <a:ln>
              <a:noFill/>
            </a:ln>
            <a:effectLst>
              <a:outerShdw blurRad="889000" dist="762000" dir="2700000" algn="tl" rotWithShape="0">
                <a:srgbClr val="000000">
                  <a:alpha val="3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7866D303-F76E-5130-26B1-27E64783F6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7014" y="4427363"/>
              <a:ext cx="2966720" cy="85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spcAft>
                  <a:spcPts val="400"/>
                </a:spcAft>
              </a:pPr>
              <a:r>
                <a:rPr lang="en-US" sz="2200" b="1" dirty="0">
                  <a:solidFill>
                    <a:srgbClr val="001489"/>
                  </a:solidFill>
                  <a:latin typeface="Century Gothic" charset="0"/>
                </a:rPr>
                <a:t>Responsiveness</a:t>
              </a:r>
            </a:p>
            <a:p>
              <a:pPr eaLnBrk="1" hangingPunct="1"/>
              <a:r>
                <a:rPr lang="en-US" sz="1200" dirty="0">
                  <a:solidFill>
                    <a:srgbClr val="001489"/>
                  </a:solidFill>
                  <a:latin typeface="Century Gothic" charset="0"/>
                </a:rPr>
                <a:t>To serve the needs of our citizens and employees.</a:t>
              </a:r>
            </a:p>
          </p:txBody>
        </p:sp>
        <p:sp>
          <p:nvSpPr>
            <p:cNvPr id="12" name="TextBox 4">
              <a:extLst>
                <a:ext uri="{FF2B5EF4-FFF2-40B4-BE49-F238E27FC236}">
                  <a16:creationId xmlns:a16="http://schemas.microsoft.com/office/drawing/2014/main" id="{669FC449-4FD7-F9FA-17BC-157CCD1C4D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2374" y="4427363"/>
              <a:ext cx="2966720" cy="85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spcAft>
                  <a:spcPts val="400"/>
                </a:spcAft>
              </a:pPr>
              <a:r>
                <a:rPr lang="en-US" sz="2200" b="1" dirty="0">
                  <a:solidFill>
                    <a:srgbClr val="001489"/>
                  </a:solidFill>
                  <a:latin typeface="Century Gothic" charset="0"/>
                </a:rPr>
                <a:t>Accountability</a:t>
              </a:r>
            </a:p>
            <a:p>
              <a:pPr eaLnBrk="1" hangingPunct="1"/>
              <a:r>
                <a:rPr lang="en-US" sz="1200" dirty="0">
                  <a:solidFill>
                    <a:srgbClr val="001489"/>
                  </a:solidFill>
                  <a:latin typeface="Century Gothic" charset="0"/>
                </a:rPr>
                <a:t>We take responsibility.</a:t>
              </a:r>
            </a:p>
          </p:txBody>
        </p:sp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42773A10-47B9-E104-2BD5-9A730D0FF1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2375" y="3308830"/>
              <a:ext cx="2722879" cy="85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spcAft>
                  <a:spcPts val="400"/>
                </a:spcAft>
              </a:pPr>
              <a:r>
                <a:rPr lang="en-US" sz="2200" b="1" dirty="0">
                  <a:solidFill>
                    <a:srgbClr val="001489"/>
                  </a:solidFill>
                  <a:latin typeface="Century Gothic" charset="0"/>
                </a:rPr>
                <a:t>Competence</a:t>
              </a:r>
            </a:p>
            <a:p>
              <a:pPr eaLnBrk="1" hangingPunct="1"/>
              <a:r>
                <a:rPr lang="en-US" sz="1200" dirty="0">
                  <a:solidFill>
                    <a:srgbClr val="001489"/>
                  </a:solidFill>
                  <a:latin typeface="Century Gothic" charset="0"/>
                </a:rPr>
                <a:t>The ability and capacity to do the job we were employed to do.</a:t>
              </a:r>
            </a:p>
          </p:txBody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F2313044-45F3-548A-DAE3-4EF627B725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7014" y="3308048"/>
              <a:ext cx="2966720" cy="85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spcAft>
                  <a:spcPts val="400"/>
                </a:spcAft>
              </a:pPr>
              <a:r>
                <a:rPr lang="en-US" sz="2200" b="1" dirty="0">
                  <a:solidFill>
                    <a:srgbClr val="001489"/>
                  </a:solidFill>
                  <a:latin typeface="Century Gothic" charset="0"/>
                </a:rPr>
                <a:t>Innovation</a:t>
              </a:r>
            </a:p>
            <a:p>
              <a:pPr eaLnBrk="1" hangingPunct="1"/>
              <a:r>
                <a:rPr lang="en-US" sz="1200" dirty="0">
                  <a:solidFill>
                    <a:srgbClr val="001489"/>
                  </a:solidFill>
                  <a:latin typeface="Century Gothic" charset="0"/>
                </a:rPr>
                <a:t>To be open to new ideas and develop creative solutions to problems in a resourceful way.</a:t>
              </a:r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7A40FBA7-5C0F-4917-239F-A78D84FC3A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7014" y="2479148"/>
              <a:ext cx="2966720" cy="85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spcAft>
                  <a:spcPts val="400"/>
                </a:spcAft>
              </a:pPr>
              <a:r>
                <a:rPr lang="en-US" sz="2200" b="1" dirty="0">
                  <a:solidFill>
                    <a:srgbClr val="001489"/>
                  </a:solidFill>
                  <a:latin typeface="Century Gothic" charset="0"/>
                </a:rPr>
                <a:t>Integrity</a:t>
              </a:r>
            </a:p>
            <a:p>
              <a:pPr eaLnBrk="1" hangingPunct="1"/>
              <a:r>
                <a:rPr lang="en-US" sz="1200" dirty="0">
                  <a:solidFill>
                    <a:srgbClr val="001489"/>
                  </a:solidFill>
                  <a:latin typeface="Century Gothic" charset="0"/>
                </a:rPr>
                <a:t>To be honest and do the right thing.</a:t>
              </a:r>
            </a:p>
          </p:txBody>
        </p:sp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EB6E8690-DB39-2DF9-3DFF-71C5A1E56F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2374" y="2428483"/>
              <a:ext cx="2966720" cy="85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spcAft>
                  <a:spcPts val="400"/>
                </a:spcAft>
              </a:pPr>
              <a:r>
                <a:rPr lang="en-US" sz="2200" b="1" dirty="0">
                  <a:solidFill>
                    <a:srgbClr val="001489"/>
                  </a:solidFill>
                  <a:latin typeface="Century Gothic" charset="0"/>
                </a:rPr>
                <a:t>Caring</a:t>
              </a:r>
            </a:p>
            <a:p>
              <a:pPr eaLnBrk="1" hangingPunct="1"/>
              <a:r>
                <a:rPr lang="en-US" sz="1200" dirty="0">
                  <a:solidFill>
                    <a:srgbClr val="001489"/>
                  </a:solidFill>
                  <a:latin typeface="Century Gothic" charset="0"/>
                </a:rPr>
                <a:t>To care for those we serve and work with.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AAE137A-C7B4-D1F4-204D-24CA8A8378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28" y="1431641"/>
            <a:ext cx="993882" cy="9938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EA8B58-6FE8-C746-A5EF-33E69A2440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28" y="2648769"/>
            <a:ext cx="993882" cy="993882"/>
          </a:xfrm>
          <a:prstGeom prst="rect">
            <a:avLst/>
          </a:prstGeom>
        </p:spPr>
      </p:pic>
      <p:pic>
        <p:nvPicPr>
          <p:cNvPr id="19" name="Picture 18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83334D28-FA41-6BCF-4785-4F1D071DE12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582" y="2714859"/>
            <a:ext cx="1019692" cy="10196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1F0BE13-9F83-A4EB-FEDD-84AA9EF8D24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582" y="1405831"/>
            <a:ext cx="1019692" cy="10196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6B170EF-CEFE-6954-E69F-04B47D319A8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28" y="4020166"/>
            <a:ext cx="1027135" cy="10234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DAA8B5B-1EFA-6BD1-247B-768F4812674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582" y="4023887"/>
            <a:ext cx="1019692" cy="101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39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64431-D135-2DDB-9EF8-BF13587AA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spc="240">
                <a:solidFill>
                  <a:srgbClr val="001484"/>
                </a:solidFill>
                <a:latin typeface="Century Gothic" panose="020B0502020202020204" pitchFamily="34" charset="0"/>
              </a:rPr>
              <a:t>OUR CORE VALUES</a:t>
            </a:r>
            <a:br>
              <a:rPr lang="en-US" sz="2000" b="1" spc="240">
                <a:solidFill>
                  <a:srgbClr val="001484"/>
                </a:solidFill>
                <a:latin typeface="Century Gothic" panose="020B0502020202020204" pitchFamily="34" charset="0"/>
              </a:rPr>
            </a:br>
            <a:r>
              <a:rPr lang="en-US" sz="2000" b="1">
                <a:solidFill>
                  <a:srgbClr val="5B7F95"/>
                </a:solidFill>
                <a:latin typeface="Century Gothic" panose="020B0502020202020204" pitchFamily="34" charset="0"/>
              </a:rPr>
              <a:t>These values are our guiding principles for what we stand for and what we believe in.</a:t>
            </a:r>
            <a:endParaRPr lang="en-ZA" sz="20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C874D0-2CD9-F778-6374-B089649F0C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7C05-833D-4687-972A-9BAD214A1A4C}" type="slidenum">
              <a:rPr lang="en-ZA" smtClean="0"/>
              <a:t>16</a:t>
            </a:fld>
            <a:endParaRPr lang="en-ZA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817C8F5-5059-B286-F724-9BAA3C4BDE5E}"/>
              </a:ext>
            </a:extLst>
          </p:cNvPr>
          <p:cNvGrpSpPr/>
          <p:nvPr/>
        </p:nvGrpSpPr>
        <p:grpSpPr>
          <a:xfrm>
            <a:off x="887370" y="1569772"/>
            <a:ext cx="10417259" cy="3718455"/>
            <a:chOff x="2218291" y="2428483"/>
            <a:chExt cx="7985443" cy="2850415"/>
          </a:xfrm>
          <a:effectLst/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6261AFA-0DC8-FC03-D435-49A1124AB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8293" y="2493729"/>
              <a:ext cx="577371" cy="577371"/>
            </a:xfrm>
            <a:prstGeom prst="rect">
              <a:avLst/>
            </a:prstGeom>
            <a:noFill/>
            <a:ln>
              <a:noFill/>
            </a:ln>
            <a:effectLst>
              <a:outerShdw blurRad="889000" dist="762000" dir="2700000" algn="tl" rotWithShape="0">
                <a:srgbClr val="000000">
                  <a:alpha val="3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">
              <a:extLst>
                <a:ext uri="{FF2B5EF4-FFF2-40B4-BE49-F238E27FC236}">
                  <a16:creationId xmlns:a16="http://schemas.microsoft.com/office/drawing/2014/main" id="{C370FCC7-4719-DD62-F0CF-D6A7D79B6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8291" y="3367885"/>
              <a:ext cx="577371" cy="577371"/>
            </a:xfrm>
            <a:prstGeom prst="rect">
              <a:avLst/>
            </a:prstGeom>
            <a:noFill/>
            <a:ln>
              <a:noFill/>
            </a:ln>
            <a:effectLst>
              <a:outerShdw blurRad="889000" dist="762000" dir="2700000" algn="tl" rotWithShape="0">
                <a:srgbClr val="000000">
                  <a:alpha val="3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B56C4A8-2CE3-C4B9-D87A-744CD4837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8291" y="4480703"/>
              <a:ext cx="577371" cy="577371"/>
            </a:xfrm>
            <a:prstGeom prst="rect">
              <a:avLst/>
            </a:prstGeom>
            <a:noFill/>
            <a:ln>
              <a:noFill/>
            </a:ln>
            <a:effectLst>
              <a:outerShdw blurRad="889000" dist="762000" dir="2700000" algn="tl" rotWithShape="0">
                <a:srgbClr val="000000">
                  <a:alpha val="3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">
              <a:extLst>
                <a:ext uri="{FF2B5EF4-FFF2-40B4-BE49-F238E27FC236}">
                  <a16:creationId xmlns:a16="http://schemas.microsoft.com/office/drawing/2014/main" id="{55A47185-9C83-5DB0-814A-C8EA8E76B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5153" y="2488251"/>
              <a:ext cx="577371" cy="577371"/>
            </a:xfrm>
            <a:prstGeom prst="rect">
              <a:avLst/>
            </a:prstGeom>
            <a:noFill/>
            <a:ln>
              <a:noFill/>
            </a:ln>
            <a:effectLst>
              <a:outerShdw blurRad="889000" dist="635000" dir="2700000" algn="tl" rotWithShape="0">
                <a:srgbClr val="000000">
                  <a:alpha val="3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">
              <a:extLst>
                <a:ext uri="{FF2B5EF4-FFF2-40B4-BE49-F238E27FC236}">
                  <a16:creationId xmlns:a16="http://schemas.microsoft.com/office/drawing/2014/main" id="{58A50F80-AB3F-B7A8-04AE-F1EBBB1D3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5153" y="4480703"/>
              <a:ext cx="577371" cy="577371"/>
            </a:xfrm>
            <a:prstGeom prst="rect">
              <a:avLst/>
            </a:prstGeom>
            <a:noFill/>
            <a:ln>
              <a:noFill/>
            </a:ln>
            <a:effectLst>
              <a:outerShdw blurRad="889000" dist="762000" dir="2700000" algn="tl" rotWithShape="0">
                <a:srgbClr val="000000">
                  <a:alpha val="3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A3FC370-DB7E-6074-5702-118A46C19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0073" y="3365979"/>
              <a:ext cx="628448" cy="627520"/>
            </a:xfrm>
            <a:prstGeom prst="rect">
              <a:avLst/>
            </a:prstGeom>
            <a:noFill/>
            <a:ln>
              <a:noFill/>
            </a:ln>
            <a:effectLst>
              <a:outerShdw blurRad="889000" dist="762000" dir="2700000" algn="tl" rotWithShape="0">
                <a:srgbClr val="000000">
                  <a:alpha val="3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4">
              <a:extLst>
                <a:ext uri="{FF2B5EF4-FFF2-40B4-BE49-F238E27FC236}">
                  <a16:creationId xmlns:a16="http://schemas.microsoft.com/office/drawing/2014/main" id="{862618B6-8D3F-970C-3BEB-80984B1B53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7014" y="4427363"/>
              <a:ext cx="2966720" cy="85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spcAft>
                  <a:spcPts val="400"/>
                </a:spcAft>
              </a:pPr>
              <a:r>
                <a:rPr lang="en-US" sz="2200" b="1" dirty="0">
                  <a:solidFill>
                    <a:srgbClr val="001489"/>
                  </a:solidFill>
                  <a:latin typeface="Century Gothic" charset="0"/>
                </a:rPr>
                <a:t>Responsiveness</a:t>
              </a:r>
            </a:p>
            <a:p>
              <a:pPr eaLnBrk="1" hangingPunct="1"/>
              <a:r>
                <a:rPr lang="en-US" sz="1200" dirty="0">
                  <a:solidFill>
                    <a:srgbClr val="001489"/>
                  </a:solidFill>
                  <a:latin typeface="Century Gothic" charset="0"/>
                </a:rPr>
                <a:t>To serve the needs of our citizens and employees.</a:t>
              </a:r>
            </a:p>
          </p:txBody>
        </p: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ABD19C27-3243-F7BE-EAE5-C4485B0451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2374" y="4427363"/>
              <a:ext cx="2966720" cy="85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spcAft>
                  <a:spcPts val="400"/>
                </a:spcAft>
              </a:pPr>
              <a:r>
                <a:rPr lang="en-US" sz="2200" b="1" dirty="0">
                  <a:solidFill>
                    <a:srgbClr val="001489"/>
                  </a:solidFill>
                  <a:latin typeface="Century Gothic" charset="0"/>
                </a:rPr>
                <a:t>Accountability</a:t>
              </a:r>
            </a:p>
            <a:p>
              <a:pPr eaLnBrk="1" hangingPunct="1"/>
              <a:r>
                <a:rPr lang="en-US" sz="1200" dirty="0">
                  <a:solidFill>
                    <a:srgbClr val="001489"/>
                  </a:solidFill>
                  <a:latin typeface="Century Gothic" charset="0"/>
                </a:rPr>
                <a:t>We take responsibility.</a:t>
              </a:r>
            </a:p>
          </p:txBody>
        </p:sp>
        <p:sp>
          <p:nvSpPr>
            <p:cNvPr id="32" name="TextBox 4">
              <a:extLst>
                <a:ext uri="{FF2B5EF4-FFF2-40B4-BE49-F238E27FC236}">
                  <a16:creationId xmlns:a16="http://schemas.microsoft.com/office/drawing/2014/main" id="{6637F987-0273-242B-4F26-3C95A8E95B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2375" y="3308830"/>
              <a:ext cx="2722879" cy="85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spcAft>
                  <a:spcPts val="400"/>
                </a:spcAft>
              </a:pPr>
              <a:r>
                <a:rPr lang="en-US" sz="2200" b="1" dirty="0">
                  <a:solidFill>
                    <a:srgbClr val="001489"/>
                  </a:solidFill>
                  <a:latin typeface="Century Gothic" charset="0"/>
                </a:rPr>
                <a:t>Competence</a:t>
              </a:r>
            </a:p>
            <a:p>
              <a:pPr eaLnBrk="1" hangingPunct="1"/>
              <a:r>
                <a:rPr lang="en-US" sz="1200" dirty="0">
                  <a:solidFill>
                    <a:srgbClr val="001489"/>
                  </a:solidFill>
                  <a:latin typeface="Century Gothic" charset="0"/>
                </a:rPr>
                <a:t>The ability and capacity to do the job we were employed to do.</a:t>
              </a:r>
            </a:p>
          </p:txBody>
        </p:sp>
        <p:sp>
          <p:nvSpPr>
            <p:cNvPr id="33" name="TextBox 4">
              <a:extLst>
                <a:ext uri="{FF2B5EF4-FFF2-40B4-BE49-F238E27FC236}">
                  <a16:creationId xmlns:a16="http://schemas.microsoft.com/office/drawing/2014/main" id="{AD82B9A0-DB02-4D13-B482-D9F9F92B55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7014" y="3308048"/>
              <a:ext cx="2966720" cy="85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spcAft>
                  <a:spcPts val="400"/>
                </a:spcAft>
              </a:pPr>
              <a:r>
                <a:rPr lang="en-US" sz="2200" b="1" dirty="0">
                  <a:solidFill>
                    <a:srgbClr val="001489"/>
                  </a:solidFill>
                  <a:latin typeface="Century Gothic" charset="0"/>
                </a:rPr>
                <a:t>Innovation</a:t>
              </a:r>
            </a:p>
            <a:p>
              <a:pPr eaLnBrk="1" hangingPunct="1"/>
              <a:r>
                <a:rPr lang="en-US" sz="1200" dirty="0">
                  <a:solidFill>
                    <a:srgbClr val="001489"/>
                  </a:solidFill>
                  <a:latin typeface="Century Gothic" charset="0"/>
                </a:rPr>
                <a:t>To be open to new ideas and develop creative solutions to problems in a resourceful way.</a:t>
              </a:r>
            </a:p>
          </p:txBody>
        </p:sp>
        <p:sp>
          <p:nvSpPr>
            <p:cNvPr id="34" name="TextBox 4">
              <a:extLst>
                <a:ext uri="{FF2B5EF4-FFF2-40B4-BE49-F238E27FC236}">
                  <a16:creationId xmlns:a16="http://schemas.microsoft.com/office/drawing/2014/main" id="{D9AB9C55-6E4D-B2CF-B932-C952008E9F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7014" y="2479148"/>
              <a:ext cx="2966720" cy="85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spcAft>
                  <a:spcPts val="400"/>
                </a:spcAft>
              </a:pPr>
              <a:r>
                <a:rPr lang="en-US" sz="2200" b="1" dirty="0">
                  <a:solidFill>
                    <a:srgbClr val="001489"/>
                  </a:solidFill>
                  <a:latin typeface="Century Gothic" charset="0"/>
                </a:rPr>
                <a:t>Integrity</a:t>
              </a:r>
            </a:p>
            <a:p>
              <a:pPr eaLnBrk="1" hangingPunct="1"/>
              <a:r>
                <a:rPr lang="en-US" sz="1200" dirty="0">
                  <a:solidFill>
                    <a:srgbClr val="001489"/>
                  </a:solidFill>
                  <a:latin typeface="Century Gothic" charset="0"/>
                </a:rPr>
                <a:t>To be honest and do the right thing.</a:t>
              </a:r>
            </a:p>
          </p:txBody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B550B84B-861E-374E-9ED6-2A8F74B028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2374" y="2428483"/>
              <a:ext cx="2966720" cy="85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spcAft>
                  <a:spcPts val="400"/>
                </a:spcAft>
              </a:pPr>
              <a:r>
                <a:rPr lang="en-US" sz="2200" b="1" dirty="0">
                  <a:solidFill>
                    <a:srgbClr val="001489"/>
                  </a:solidFill>
                  <a:latin typeface="Century Gothic" charset="0"/>
                </a:rPr>
                <a:t>Caring</a:t>
              </a:r>
            </a:p>
            <a:p>
              <a:pPr eaLnBrk="1" hangingPunct="1"/>
              <a:r>
                <a:rPr lang="en-US" sz="1200" dirty="0">
                  <a:solidFill>
                    <a:srgbClr val="001489"/>
                  </a:solidFill>
                  <a:latin typeface="Century Gothic" charset="0"/>
                </a:rPr>
                <a:t>To care for those we serve and work with.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253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CFD25D-441A-A77E-3ED9-EF662F2A97F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727C05-833D-4687-972A-9BAD214A1A4C}" type="slidenum">
              <a:rPr lang="en-ZA" smtClean="0"/>
              <a:pPr/>
              <a:t>17</a:t>
            </a:fld>
            <a:endParaRPr lang="en-Z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89ADA6-FCCA-4744-A1DF-BDDED4D05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282" y="2276873"/>
            <a:ext cx="5380342" cy="2047334"/>
          </a:xfrm>
          <a:prstGeom prst="rect">
            <a:avLst/>
          </a:prstGeom>
          <a:effectLst>
            <a:outerShdw blurRad="635000" dist="5080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2864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CFD25D-441A-A77E-3ED9-EF662F2A97F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727C05-833D-4687-972A-9BAD214A1A4C}" type="slidenum">
              <a:rPr lang="en-ZA" smtClean="0"/>
              <a:pPr/>
              <a:t>18</a:t>
            </a:fld>
            <a:endParaRPr lang="en-Z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1951CE-2978-4A2F-B80D-12DD66CB7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252" y="2276873"/>
            <a:ext cx="5380342" cy="2047334"/>
          </a:xfrm>
          <a:prstGeom prst="rect">
            <a:avLst/>
          </a:prstGeom>
          <a:effectLst>
            <a:outerShdw blurRad="635000" dist="762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9420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CFD25D-441A-A77E-3ED9-EF662F2A97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7C05-833D-4687-972A-9BAD214A1A4C}" type="slidenum">
              <a:rPr lang="en-ZA" smtClean="0"/>
              <a:pPr/>
              <a:t>19</a:t>
            </a:fld>
            <a:endParaRPr lang="en-Z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89ADA6-FCCA-4744-A1DF-BDDED4D05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282" y="2276873"/>
            <a:ext cx="5380342" cy="2047334"/>
          </a:xfrm>
          <a:prstGeom prst="rect">
            <a:avLst/>
          </a:prstGeom>
          <a:effectLst>
            <a:outerShdw blurRad="635000" dist="5080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5897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79179C-9C85-1D2D-4DE1-A5BA045168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ZA" b="1"/>
              <a:t>Logos: WCG </a:t>
            </a:r>
            <a:r>
              <a:rPr lang="en-ZA" b="1">
                <a:solidFill>
                  <a:srgbClr val="5B7F95"/>
                </a:solidFill>
              </a:rPr>
              <a:t>|</a:t>
            </a:r>
            <a:r>
              <a:rPr lang="en-ZA" b="1"/>
              <a:t> WCED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BD6586-EEA1-D33F-9556-1060E704FB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727C05-833D-4687-972A-9BAD214A1A4C}" type="slidenum">
              <a:rPr lang="en-ZA" smtClean="0"/>
              <a:pPr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62609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CFD25D-441A-A77E-3ED9-EF662F2A97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7C05-833D-4687-972A-9BAD214A1A4C}" type="slidenum">
              <a:rPr lang="en-ZA" smtClean="0"/>
              <a:pPr/>
              <a:t>20</a:t>
            </a:fld>
            <a:endParaRPr lang="en-Z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1951CE-2978-4A2F-B80D-12DD66CB7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252" y="2276873"/>
            <a:ext cx="5380342" cy="2047334"/>
          </a:xfrm>
          <a:prstGeom prst="rect">
            <a:avLst/>
          </a:prstGeom>
          <a:effectLst>
            <a:outerShdw blurRad="635000" dist="762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491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394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A7886F-A05D-4888-6767-28CAD06D8E7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727C05-833D-4687-972A-9BAD214A1A4C}" type="slidenum">
              <a:rPr lang="en-ZA" smtClean="0"/>
              <a:t>3</a:t>
            </a:fld>
            <a:endParaRPr lang="en-Z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3C8FB5-C9F9-46B6-19A4-6AD6F25235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0" y="2133600"/>
            <a:ext cx="7188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91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7DE300-8FFC-BF45-0F92-9A1C83DDBF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7C05-833D-4687-972A-9BAD214A1A4C}" type="slidenum">
              <a:rPr lang="en-ZA" smtClean="0"/>
              <a:t>4</a:t>
            </a:fld>
            <a:endParaRPr lang="en-Z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868AC5-1BCD-1E02-A6D3-4A94CD7177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0" y="2133600"/>
            <a:ext cx="7188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4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C5BF84-3FBB-D1F4-EDBF-3172368DF6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727C05-833D-4687-972A-9BAD214A1A4C}" type="slidenum">
              <a:rPr lang="en-ZA" smtClean="0"/>
              <a:pPr/>
              <a:t>5</a:t>
            </a:fld>
            <a:endParaRPr lang="en-ZA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22DF907-0B1C-2048-4956-E8346695C4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567" y="2432050"/>
            <a:ext cx="70993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6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1A9EDE-8B16-1165-96D2-55A5EBFF59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7C05-833D-4687-972A-9BAD214A1A4C}" type="slidenum">
              <a:rPr lang="en-ZA" smtClean="0"/>
              <a:t>6</a:t>
            </a:fld>
            <a:endParaRPr lang="en-Z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ACDF3E-6114-492D-BD58-6A91009699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50" y="2432050"/>
            <a:ext cx="70993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59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CAF7DC-4BE7-015C-4DFA-9AD9556990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ZA" b="1"/>
              <a:t>Our Vision </a:t>
            </a:r>
            <a:r>
              <a:rPr lang="en-ZA" b="1">
                <a:solidFill>
                  <a:srgbClr val="5B7F95"/>
                </a:solidFill>
              </a:rPr>
              <a:t>|</a:t>
            </a:r>
            <a:r>
              <a:rPr lang="en-ZA" b="1"/>
              <a:t> Core Values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673286-A151-F27E-08D1-9BBA1AA5F82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727C05-833D-4687-972A-9BAD214A1A4C}" type="slidenum">
              <a:rPr lang="en-ZA" smtClean="0"/>
              <a:pPr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4879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673286-A151-F27E-08D1-9BBA1AA5F82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727C05-833D-4687-972A-9BAD214A1A4C}" type="slidenum">
              <a:rPr lang="en-ZA" smtClean="0"/>
              <a:pPr/>
              <a:t>8</a:t>
            </a:fld>
            <a:endParaRPr lang="en-ZA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B8A5499-F1BA-3AC2-5A05-216499E82B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569" b="6826"/>
          <a:stretch/>
        </p:blipFill>
        <p:spPr>
          <a:xfrm>
            <a:off x="814769" y="312960"/>
            <a:ext cx="10704114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53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557ED4-3D8B-14AA-8F07-7928FCBF54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7C05-833D-4687-972A-9BAD214A1A4C}" type="slidenum">
              <a:rPr lang="en-ZA" smtClean="0"/>
              <a:t>9</a:t>
            </a:fld>
            <a:endParaRPr lang="en-ZA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73ECCDC-3C49-6A03-0B08-D0F486669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45991" y="829671"/>
            <a:ext cx="2486025" cy="311467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E73792B-FEEA-BF12-CBE2-45A01B2F1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32016" y="1277236"/>
            <a:ext cx="2609850" cy="28575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08B6235-4863-14C3-788B-DEC58D354A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03741" y="1019175"/>
            <a:ext cx="2724150" cy="240982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1CC1F76-0015-9D1F-A56B-BAED326F14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13591" y="576262"/>
            <a:ext cx="2209800" cy="329565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7177239-535D-5D90-8924-8752248439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8609" y="3323451"/>
            <a:ext cx="2600325" cy="27527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1A4B119-72F3-B2A5-EE38-18AD56686E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22766" y="3615182"/>
            <a:ext cx="27908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649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heme/theme1.xml><?xml version="1.0" encoding="utf-8"?>
<a:theme xmlns:a="http://schemas.openxmlformats.org/drawingml/2006/main" name="1_WCG-PPT Master-121022-amc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21182</TotalTime>
  <Words>281</Words>
  <Application>Microsoft Office PowerPoint</Application>
  <PresentationFormat>Widescreen</PresentationFormat>
  <Paragraphs>80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1_WCG-PPT Master-121022-amc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Vision</vt:lpstr>
      <vt:lpstr>PowerPoint Presentation</vt:lpstr>
      <vt:lpstr>OUR CORE VALUES These values are our guiding principles for what we stand for and what we believe in.</vt:lpstr>
      <vt:lpstr>OUR CORE VALUES These values are our guiding principles for what we stand for and what we believe in.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PGWC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Hector Eliott</dc:creator>
  <cp:lastModifiedBy>Melvine De Vos</cp:lastModifiedBy>
  <cp:revision>1560</cp:revision>
  <cp:lastPrinted>2019-01-28T07:09:01Z</cp:lastPrinted>
  <dcterms:created xsi:type="dcterms:W3CDTF">2017-01-19T08:56:34Z</dcterms:created>
  <dcterms:modified xsi:type="dcterms:W3CDTF">2024-08-13T09:31:49Z</dcterms:modified>
</cp:coreProperties>
</file>