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sldIdLst>
    <p:sldId id="1442" r:id="rId2"/>
    <p:sldId id="1530" r:id="rId3"/>
    <p:sldId id="1515" r:id="rId4"/>
    <p:sldId id="1510" r:id="rId5"/>
    <p:sldId id="1517" r:id="rId6"/>
    <p:sldId id="1516" r:id="rId7"/>
    <p:sldId id="1539" r:id="rId8"/>
    <p:sldId id="1546" r:id="rId9"/>
    <p:sldId id="1548" r:id="rId10"/>
    <p:sldId id="1549" r:id="rId11"/>
    <p:sldId id="1547" r:id="rId12"/>
    <p:sldId id="1552" r:id="rId13"/>
    <p:sldId id="1514" r:id="rId14"/>
    <p:sldId id="1520" r:id="rId15"/>
    <p:sldId id="1512" r:id="rId16"/>
    <p:sldId id="1551" r:id="rId17"/>
    <p:sldId id="1521" r:id="rId18"/>
    <p:sldId id="1522" r:id="rId19"/>
    <p:sldId id="1523" r:id="rId20"/>
    <p:sldId id="1524" r:id="rId21"/>
    <p:sldId id="14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4"/>
    <a:srgbClr val="5B7F95"/>
    <a:srgbClr val="003398"/>
    <a:srgbClr val="71A1A7"/>
    <a:srgbClr val="D5E3E5"/>
    <a:srgbClr val="DFF0CB"/>
    <a:srgbClr val="A6A6A6"/>
    <a:srgbClr val="CBDFEF"/>
    <a:srgbClr val="FFFF00"/>
    <a:srgbClr val="EB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3" d="100"/>
          <a:sy n="73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F4B28A5-175F-4616-AB3B-7AD74BC5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2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96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09267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6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9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72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D20A51-1B28-4560-9BE3-E1DA990DE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8174" y="6244061"/>
            <a:ext cx="3374675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6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831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153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37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3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16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1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76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707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908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9719" y="1859446"/>
            <a:ext cx="2217710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95" y="3331665"/>
            <a:ext cx="5470144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6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364896"/>
            <a:ext cx="11798299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78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4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34336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682E2E-32BD-4E55-9D8E-4BC75A19D0EB}"/>
              </a:ext>
            </a:extLst>
          </p:cNvPr>
          <p:cNvSpPr/>
          <p:nvPr userDrawn="1"/>
        </p:nvSpPr>
        <p:spPr>
          <a:xfrm>
            <a:off x="0" y="0"/>
            <a:ext cx="12365665" cy="2488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85FDC-C278-4BD5-9ED1-D471F0E3547E}"/>
              </a:ext>
            </a:extLst>
          </p:cNvPr>
          <p:cNvSpPr/>
          <p:nvPr userDrawn="1"/>
        </p:nvSpPr>
        <p:spPr>
          <a:xfrm>
            <a:off x="0" y="0"/>
            <a:ext cx="12192000" cy="5981683"/>
          </a:xfrm>
          <a:prstGeom prst="rect">
            <a:avLst/>
          </a:prstGeom>
          <a:solidFill>
            <a:srgbClr val="001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305625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55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8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95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36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2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think-cell Slide" r:id="rId32" imgW="360" imgH="360" progId="">
                  <p:embed/>
                </p:oleObj>
              </mc:Choice>
              <mc:Fallback>
                <p:oleObj name="think-cell Slide" r:id="rId32" imgW="360" imgH="360" progId="">
                  <p:embed/>
                  <p:pic>
                    <p:nvPicPr>
                      <p:cNvPr id="10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931933"/>
            <a:ext cx="11798299" cy="641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5BA656-6FE8-47B1-9F74-4143C94345C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93700" y="6224400"/>
            <a:ext cx="321397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711" r:id="rId5"/>
    <p:sldLayoutId id="2147483712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6.png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35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11" Type="http://schemas.openxmlformats.org/officeDocument/2006/relationships/image" Target="../media/image47.png"/><Relationship Id="rId5" Type="http://schemas.openxmlformats.org/officeDocument/2006/relationships/image" Target="../media/image41.emf"/><Relationship Id="rId10" Type="http://schemas.openxmlformats.org/officeDocument/2006/relationships/image" Target="../media/image46.png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3525624"/>
            <a:ext cx="10945216" cy="1873674"/>
          </a:xfrm>
        </p:spPr>
        <p:txBody>
          <a:bodyPr>
            <a:normAutofit/>
          </a:bodyPr>
          <a:lstStyle/>
          <a:p>
            <a:r>
              <a:rPr lang="en-ZA" sz="3600" b="1" dirty="0"/>
              <a:t>2023 WCED Branding Resources</a:t>
            </a:r>
          </a:p>
          <a:p>
            <a:endParaRPr lang="en-ZA" sz="3200" b="0" dirty="0"/>
          </a:p>
          <a:p>
            <a:r>
              <a:rPr lang="en-ZA" sz="3200" b="0" dirty="0"/>
              <a:t>Logos </a:t>
            </a:r>
            <a:r>
              <a:rPr lang="en-ZA" sz="3200" b="0" dirty="0">
                <a:solidFill>
                  <a:srgbClr val="5B7F95"/>
                </a:solidFill>
              </a:rPr>
              <a:t>|</a:t>
            </a:r>
            <a:r>
              <a:rPr lang="en-ZA" sz="3200" b="0" dirty="0"/>
              <a:t> Vision </a:t>
            </a:r>
            <a:r>
              <a:rPr lang="en-ZA" sz="3200" b="0">
                <a:solidFill>
                  <a:srgbClr val="5B7F95"/>
                </a:solidFill>
              </a:rPr>
              <a:t>|</a:t>
            </a:r>
            <a:r>
              <a:rPr lang="en-ZA" sz="3200" b="0"/>
              <a:t> Values</a:t>
            </a:r>
            <a:endParaRPr lang="en-ZA" sz="28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7740526" y="5788637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January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602CD-A313-43E5-8AB4-3FEDB048D88F}"/>
              </a:ext>
            </a:extLst>
          </p:cNvPr>
          <p:cNvSpPr txBox="1"/>
          <p:nvPr/>
        </p:nvSpPr>
        <p:spPr>
          <a:xfrm>
            <a:off x="7740526" y="2675324"/>
            <a:ext cx="382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>
                <a:solidFill>
                  <a:schemeClr val="bg1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04753B-8CE9-4B92-BD7F-5835CB29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455208"/>
            <a:ext cx="2486025" cy="31146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797E67-564B-4899-AAF5-991134AC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902773"/>
            <a:ext cx="2609850" cy="2857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B6F0D8-DDF9-4C12-B403-A739CA57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644712"/>
            <a:ext cx="2724150" cy="2409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32BA6E-38FB-469D-B584-C0F5BEA12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201799"/>
            <a:ext cx="2209800" cy="3295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70B6DC-D09A-4D8B-80BA-5EEF0CC71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2948988"/>
            <a:ext cx="2600325" cy="2752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CCA8F8-0223-40FC-8C28-08B3721C0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240719"/>
            <a:ext cx="27908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8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DDCE4A3-6F49-4931-9CFD-6BCC40EE0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33" y="-531223"/>
            <a:ext cx="5640334" cy="7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FAD3A-3377-4D7C-A66F-11444F5E0C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6"/>
          <a:stretch/>
        </p:blipFill>
        <p:spPr>
          <a:xfrm>
            <a:off x="-11248" y="-1278000"/>
            <a:ext cx="12203248" cy="71998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FEB3F6-B2F4-4E3D-9DC4-25A606B4A23F}"/>
              </a:ext>
            </a:extLst>
          </p:cNvPr>
          <p:cNvSpPr/>
          <p:nvPr/>
        </p:nvSpPr>
        <p:spPr>
          <a:xfrm>
            <a:off x="-11239" y="-1278000"/>
            <a:ext cx="12455788" cy="7199829"/>
          </a:xfrm>
          <a:prstGeom prst="rect">
            <a:avLst/>
          </a:prstGeom>
          <a:solidFill>
            <a:srgbClr val="0014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D515D1-4387-45FD-8F5E-AACA48529A05}"/>
              </a:ext>
            </a:extLst>
          </p:cNvPr>
          <p:cNvSpPr/>
          <p:nvPr/>
        </p:nvSpPr>
        <p:spPr>
          <a:xfrm>
            <a:off x="853466" y="1513653"/>
            <a:ext cx="3836248" cy="2573153"/>
          </a:xfrm>
          <a:prstGeom prst="rect">
            <a:avLst/>
          </a:prstGeom>
          <a:noFill/>
          <a:effectLst/>
        </p:spPr>
        <p:txBody>
          <a:bodyPr lIns="180000" tIns="180000" rIns="0" bIns="180000"/>
          <a:lstStyle/>
          <a:p>
            <a:pPr>
              <a:defRPr/>
            </a:pPr>
            <a:r>
              <a:rPr lang="en-US" sz="3000" b="1" dirty="0">
                <a:solidFill>
                  <a:schemeClr val="bg1"/>
                </a:solidFill>
                <a:latin typeface="Century Gothic"/>
                <a:cs typeface="Century Gothic"/>
              </a:rPr>
              <a:t>Quality Education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for every child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in every classroom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in every school </a:t>
            </a:r>
          </a:p>
          <a:p>
            <a:pPr>
              <a:defRPr/>
            </a:pPr>
            <a:r>
              <a:rPr lang="en-US" sz="3000" dirty="0">
                <a:solidFill>
                  <a:schemeClr val="bg1"/>
                </a:solidFill>
                <a:latin typeface="Century Gothic"/>
                <a:cs typeface="Century Gothic"/>
              </a:rPr>
              <a:t>in the province.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1EB9DE-4B7D-48BA-B91D-72396D6B972B}"/>
              </a:ext>
            </a:extLst>
          </p:cNvPr>
          <p:cNvGrpSpPr/>
          <p:nvPr/>
        </p:nvGrpSpPr>
        <p:grpSpPr>
          <a:xfrm>
            <a:off x="853465" y="4294800"/>
            <a:ext cx="9857644" cy="1369086"/>
            <a:chOff x="853465" y="4294800"/>
            <a:chExt cx="9857644" cy="136908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17C02B-2CAE-4E50-B934-FB621C39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65" y="4295886"/>
              <a:ext cx="1368000" cy="136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B472D8-7BC6-43E7-85FA-39E9C713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466" y="4295885"/>
              <a:ext cx="1368000" cy="1368000"/>
            </a:xfrm>
            <a:prstGeom prst="rect">
              <a:avLst/>
            </a:prstGeom>
          </p:spPr>
        </p:pic>
        <p:pic>
          <p:nvPicPr>
            <p:cNvPr id="9" name="Picture 8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F69FD204-3EC2-4969-B465-BD440575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1289" y="4294800"/>
              <a:ext cx="1368000" cy="136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58FFAAD-F055-418D-968D-F28E09E4D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69" y="4294800"/>
              <a:ext cx="1368000" cy="1368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FA5FAE-A19B-4518-8046-EBEFCC936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68" y="4294800"/>
              <a:ext cx="1372975" cy="13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53B3D9B-1C91-4913-9CFC-1A527F5B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109" y="4294800"/>
              <a:ext cx="1368000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72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1D415E-8AD0-4F40-A264-3713FD220B2C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001484"/>
                </a:solidFill>
              </a:rPr>
              <a:t>Quality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3EF8D-30BA-4311-A154-1DC24B85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37660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EF072-181D-4F67-9C20-59AAD5DEB22D}"/>
              </a:ext>
            </a:extLst>
          </p:cNvPr>
          <p:cNvSpPr txBox="1"/>
          <p:nvPr/>
        </p:nvSpPr>
        <p:spPr>
          <a:xfrm>
            <a:off x="2283780" y="5178172"/>
            <a:ext cx="79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Caring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87909-9E4B-4FCC-BE42-851A1A2E4250}"/>
              </a:ext>
            </a:extLst>
          </p:cNvPr>
          <p:cNvSpPr txBox="1"/>
          <p:nvPr/>
        </p:nvSpPr>
        <p:spPr>
          <a:xfrm>
            <a:off x="3250763" y="5177055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Competence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9630C-7F12-443C-92CA-348D7A32718B}"/>
              </a:ext>
            </a:extLst>
          </p:cNvPr>
          <p:cNvSpPr txBox="1"/>
          <p:nvPr/>
        </p:nvSpPr>
        <p:spPr>
          <a:xfrm>
            <a:off x="4438287" y="5178172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Accountability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12281-9AFC-410D-8F55-7A845EDE6F21}"/>
              </a:ext>
            </a:extLst>
          </p:cNvPr>
          <p:cNvSpPr txBox="1"/>
          <p:nvPr/>
        </p:nvSpPr>
        <p:spPr>
          <a:xfrm>
            <a:off x="5947316" y="5178172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Integrity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B2171-853A-4923-8F8B-60C887DEBEC6}"/>
              </a:ext>
            </a:extLst>
          </p:cNvPr>
          <p:cNvSpPr txBox="1"/>
          <p:nvPr/>
        </p:nvSpPr>
        <p:spPr>
          <a:xfrm>
            <a:off x="6984937" y="5178172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7CECC-7401-4F95-A705-7504739EC34A}"/>
              </a:ext>
            </a:extLst>
          </p:cNvPr>
          <p:cNvSpPr txBox="1"/>
          <p:nvPr/>
        </p:nvSpPr>
        <p:spPr>
          <a:xfrm>
            <a:off x="8198166" y="5177054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Responsiveness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53F90-5732-4C26-99E3-272BF8BE371B}"/>
              </a:ext>
            </a:extLst>
          </p:cNvPr>
          <p:cNvSpPr txBox="1"/>
          <p:nvPr/>
        </p:nvSpPr>
        <p:spPr>
          <a:xfrm>
            <a:off x="2170018" y="1926157"/>
            <a:ext cx="75446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for every child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every classroom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every school 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the province.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38693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1D415E-8AD0-4F40-A264-3713FD220B2C}"/>
              </a:ext>
            </a:extLst>
          </p:cNvPr>
          <p:cNvSpPr txBox="1">
            <a:spLocks/>
          </p:cNvSpPr>
          <p:nvPr/>
        </p:nvSpPr>
        <p:spPr>
          <a:xfrm>
            <a:off x="2170018" y="980320"/>
            <a:ext cx="8229600" cy="563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Quality 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3EF8D-30BA-4311-A154-1DC24B85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80" y="4475992"/>
            <a:ext cx="6906995" cy="7696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EF072-181D-4F67-9C20-59AAD5DEB22D}"/>
              </a:ext>
            </a:extLst>
          </p:cNvPr>
          <p:cNvSpPr txBox="1"/>
          <p:nvPr/>
        </p:nvSpPr>
        <p:spPr>
          <a:xfrm>
            <a:off x="2283780" y="5277562"/>
            <a:ext cx="792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87909-9E4B-4FCC-BE42-851A1A2E4250}"/>
              </a:ext>
            </a:extLst>
          </p:cNvPr>
          <p:cNvSpPr txBox="1"/>
          <p:nvPr/>
        </p:nvSpPr>
        <p:spPr>
          <a:xfrm>
            <a:off x="3250763" y="5276445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Competence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A9630C-7F12-443C-92CA-348D7A32718B}"/>
              </a:ext>
            </a:extLst>
          </p:cNvPr>
          <p:cNvSpPr txBox="1"/>
          <p:nvPr/>
        </p:nvSpPr>
        <p:spPr>
          <a:xfrm>
            <a:off x="4438287" y="5277562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Accountability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12281-9AFC-410D-8F55-7A845EDE6F21}"/>
              </a:ext>
            </a:extLst>
          </p:cNvPr>
          <p:cNvSpPr txBox="1"/>
          <p:nvPr/>
        </p:nvSpPr>
        <p:spPr>
          <a:xfrm>
            <a:off x="5947316" y="5277562"/>
            <a:ext cx="888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Integrity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B2171-853A-4923-8F8B-60C887DEBEC6}"/>
              </a:ext>
            </a:extLst>
          </p:cNvPr>
          <p:cNvSpPr txBox="1"/>
          <p:nvPr/>
        </p:nvSpPr>
        <p:spPr>
          <a:xfrm>
            <a:off x="6984937" y="5277562"/>
            <a:ext cx="1272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7CECC-7401-4F95-A705-7504739EC34A}"/>
              </a:ext>
            </a:extLst>
          </p:cNvPr>
          <p:cNvSpPr txBox="1"/>
          <p:nvPr/>
        </p:nvSpPr>
        <p:spPr>
          <a:xfrm>
            <a:off x="8198166" y="5276444"/>
            <a:ext cx="1371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Responsiveness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B53F90-5732-4C26-99E3-272BF8BE371B}"/>
              </a:ext>
            </a:extLst>
          </p:cNvPr>
          <p:cNvSpPr txBox="1"/>
          <p:nvPr/>
        </p:nvSpPr>
        <p:spPr>
          <a:xfrm>
            <a:off x="2170018" y="1926157"/>
            <a:ext cx="75446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 every child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every classroom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every school </a:t>
            </a:r>
          </a:p>
          <a:p>
            <a:pPr>
              <a:spcAft>
                <a:spcPts val="600"/>
              </a:spcAft>
            </a:pPr>
            <a:r>
              <a:rPr lang="en-ZA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the province.</a:t>
            </a:r>
          </a:p>
        </p:txBody>
      </p:sp>
    </p:spTree>
    <p:extLst>
      <p:ext uri="{BB962C8B-B14F-4D97-AF65-F5344CB8AC3E}">
        <p14:creationId xmlns:p14="http://schemas.microsoft.com/office/powerpoint/2010/main" val="249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350-ED47-4D3B-9124-20617374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pc="240" dirty="0">
                <a:solidFill>
                  <a:srgbClr val="001484"/>
                </a:solidFill>
                <a:latin typeface="Century Gothic" panose="020B0502020202020204" pitchFamily="34" charset="0"/>
              </a:rPr>
              <a:t>OUR CORE VALUES</a:t>
            </a:r>
            <a:br>
              <a:rPr lang="en-US" sz="2000" b="1" spc="240" dirty="0">
                <a:solidFill>
                  <a:srgbClr val="001484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rgbClr val="5B7F95"/>
                </a:solidFill>
                <a:latin typeface="Century Gothic" panose="020B0502020202020204" pitchFamily="34" charset="0"/>
              </a:rPr>
              <a:t>These values are our guiding principles for what we stand for and what we believe in.</a:t>
            </a:r>
            <a:endParaRPr lang="en-ZA" sz="1600" dirty="0">
              <a:solidFill>
                <a:srgbClr val="5B7F95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BF47CB-5B47-42AB-B83A-0BA2D6024CEC}"/>
              </a:ext>
            </a:extLst>
          </p:cNvPr>
          <p:cNvGrpSpPr/>
          <p:nvPr/>
        </p:nvGrpSpPr>
        <p:grpSpPr>
          <a:xfrm>
            <a:off x="887370" y="1569772"/>
            <a:ext cx="10417259" cy="3718455"/>
            <a:chOff x="2218291" y="2428483"/>
            <a:chExt cx="7985443" cy="2850415"/>
          </a:xfrm>
          <a:effectLst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601EDB-3F78-4D6D-9C1A-6ADEEF663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3" y="2493729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5673F9D3-3DF9-40C1-982D-18A600031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3367885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DC42B0-A7B5-497B-88DC-F0E2A131C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2B7D98F8-8A89-4484-9222-4D936A8CB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2488251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635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08C92E32-1378-4F4C-8B87-BA1803A3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9AD2B5-0F92-4253-B9DD-7FF1F26B3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73" y="3365979"/>
              <a:ext cx="628448" cy="62752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CC64D06F-C0E7-45DB-9CAD-8288B2BE4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Responsiveness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serve the needs of our citizens and employees.</a:t>
              </a: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0FC15DCC-E9EF-4E57-81C1-2949CD232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Accountability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We take responsibility.</a:t>
              </a: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C1A765EF-823C-470A-89D9-D1E76EC5D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5" y="3308830"/>
              <a:ext cx="2722879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Competence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The ability and capacity to do the job we were employed to do.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FDCD7DE9-4F4C-453C-98E2-BC0E3487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33080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Innovation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open to new ideas and develop creative solutions to problems in a resourceful way.</a:t>
              </a: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282C841E-9682-479D-A7CF-6F6FA5ED1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24791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Integrity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honest and do the right thing.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67E6CA2F-EB68-4906-8193-2B5E64331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242848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Caring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care for those we serve and work with.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7DD4853-F676-4C4F-8DE7-D6AD3623BE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1431641"/>
            <a:ext cx="993882" cy="993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08789-349B-40B4-83F2-58AA2DED85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2648769"/>
            <a:ext cx="993882" cy="993882"/>
          </a:xfrm>
          <a:prstGeom prst="rect">
            <a:avLst/>
          </a:prstGeom>
        </p:spPr>
      </p:pic>
      <p:pic>
        <p:nvPicPr>
          <p:cNvPr id="20" name="Picture 1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79529CA-9F22-4D7E-B162-4994CAA5B3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82" y="2714859"/>
            <a:ext cx="1019692" cy="10196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74582-BD7A-4E84-A195-801E231E95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82" y="1405831"/>
            <a:ext cx="1019692" cy="10196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17591-610D-4479-A76D-18515D152D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8" y="4020166"/>
            <a:ext cx="1027135" cy="10234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6D6D8C-F357-4893-86FA-59DCA556E6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82" y="4023887"/>
            <a:ext cx="1019692" cy="10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91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350-ED47-4D3B-9124-206173749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pc="240" dirty="0">
                <a:solidFill>
                  <a:srgbClr val="001484"/>
                </a:solidFill>
                <a:latin typeface="Century Gothic" panose="020B0502020202020204" pitchFamily="34" charset="0"/>
              </a:rPr>
              <a:t>OUR CORE VALUES</a:t>
            </a:r>
            <a:br>
              <a:rPr lang="en-US" sz="2000" b="1" spc="240" dirty="0">
                <a:solidFill>
                  <a:srgbClr val="001484"/>
                </a:solidFill>
                <a:latin typeface="Century Gothic" panose="020B0502020202020204" pitchFamily="34" charset="0"/>
              </a:rPr>
            </a:br>
            <a:r>
              <a:rPr lang="en-US" sz="1600" b="1" dirty="0">
                <a:solidFill>
                  <a:srgbClr val="5B7F95"/>
                </a:solidFill>
                <a:latin typeface="Century Gothic" panose="020B0502020202020204" pitchFamily="34" charset="0"/>
              </a:rPr>
              <a:t>These values are our guiding principles for what we stand for and what we believe in.</a:t>
            </a:r>
            <a:endParaRPr lang="en-ZA" sz="1600" dirty="0">
              <a:solidFill>
                <a:srgbClr val="5B7F95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BF47CB-5B47-42AB-B83A-0BA2D6024CEC}"/>
              </a:ext>
            </a:extLst>
          </p:cNvPr>
          <p:cNvGrpSpPr/>
          <p:nvPr/>
        </p:nvGrpSpPr>
        <p:grpSpPr>
          <a:xfrm>
            <a:off x="887370" y="1569772"/>
            <a:ext cx="10417259" cy="3718455"/>
            <a:chOff x="2218291" y="2428483"/>
            <a:chExt cx="7985443" cy="2850415"/>
          </a:xfrm>
          <a:effectLst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601EDB-3F78-4D6D-9C1A-6ADEEF663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3" y="2493729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">
              <a:extLst>
                <a:ext uri="{FF2B5EF4-FFF2-40B4-BE49-F238E27FC236}">
                  <a16:creationId xmlns:a16="http://schemas.microsoft.com/office/drawing/2014/main" id="{5673F9D3-3DF9-40C1-982D-18A600031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3367885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DC42B0-A7B5-497B-88DC-F0E2A131C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8291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2B7D98F8-8A89-4484-9222-4D936A8CB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2488251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635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08C92E32-1378-4F4C-8B87-BA1803A3D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53" y="4480703"/>
              <a:ext cx="577371" cy="577371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9AD2B5-0F92-4253-B9DD-7FF1F26B3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73" y="3365979"/>
              <a:ext cx="628448" cy="627520"/>
            </a:xfrm>
            <a:prstGeom prst="rect">
              <a:avLst/>
            </a:prstGeom>
            <a:noFill/>
            <a:ln>
              <a:noFill/>
            </a:ln>
            <a:effectLst>
              <a:outerShdw blurRad="889000" dist="762000" dir="2700000" algn="tl" rotWithShape="0">
                <a:srgbClr val="000000">
                  <a:alpha val="3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CC64D06F-C0E7-45DB-9CAD-8288B2BE4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Responsiveness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serve the needs of our citizens and employees.</a:t>
              </a: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0FC15DCC-E9EF-4E57-81C1-2949CD232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442736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Accountability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We take responsibility.</a:t>
              </a: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C1A765EF-823C-470A-89D9-D1E76EC5D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5" y="3308830"/>
              <a:ext cx="2722879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Competence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The ability and capacity to do the job we were employed to do.</a:t>
              </a:r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FDCD7DE9-4F4C-453C-98E2-BC0E34879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33080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Innovation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open to new ideas and develop creative solutions to problems in a resourceful way.</a:t>
              </a: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282C841E-9682-479D-A7CF-6F6FA5ED1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7014" y="2479148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Integrity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be honest and do the right thing.</a:t>
              </a: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67E6CA2F-EB68-4906-8193-2B5E64331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2374" y="2428483"/>
              <a:ext cx="2966720" cy="85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spcAft>
                  <a:spcPts val="400"/>
                </a:spcAft>
              </a:pPr>
              <a:r>
                <a:rPr lang="en-US" sz="2200" b="1" dirty="0">
                  <a:solidFill>
                    <a:srgbClr val="001489"/>
                  </a:solidFill>
                  <a:latin typeface="Century Gothic" charset="0"/>
                </a:rPr>
                <a:t>Caring</a:t>
              </a:r>
            </a:p>
            <a:p>
              <a:pPr eaLnBrk="1" hangingPunct="1"/>
              <a:r>
                <a:rPr lang="en-US" sz="1200" dirty="0">
                  <a:solidFill>
                    <a:srgbClr val="001489"/>
                  </a:solidFill>
                  <a:latin typeface="Century Gothic" charset="0"/>
                </a:rPr>
                <a:t>To care for those we serve and work with.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159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9ADA6-FCCA-4744-A1DF-BDDED4D0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82" y="2276873"/>
            <a:ext cx="5380342" cy="2047334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10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951CE-2978-4A2F-B80D-12DD66CB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52" y="2276873"/>
            <a:ext cx="5380342" cy="2047334"/>
          </a:xfrm>
          <a:prstGeom prst="rect">
            <a:avLst/>
          </a:prstGeom>
          <a:effectLst>
            <a:outerShdw blurRad="635000" dist="762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5446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9ADA6-FCCA-4744-A1DF-BDDED4D05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82" y="2276873"/>
            <a:ext cx="5380342" cy="2047334"/>
          </a:xfrm>
          <a:prstGeom prst="rect">
            <a:avLst/>
          </a:prstGeom>
          <a:effectLst>
            <a:outerShdw blurRad="635000" dist="508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73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5ED06-5E0A-4572-B3E1-64BF8BAFA9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 dirty="0"/>
              <a:t>Logos: WCG </a:t>
            </a:r>
            <a:r>
              <a:rPr lang="en-ZA" b="1" dirty="0">
                <a:solidFill>
                  <a:srgbClr val="5B7F95"/>
                </a:solidFill>
              </a:rPr>
              <a:t>|</a:t>
            </a:r>
            <a:r>
              <a:rPr lang="en-ZA" b="1" dirty="0"/>
              <a:t> WCED</a:t>
            </a:r>
          </a:p>
        </p:txBody>
      </p:sp>
    </p:spTree>
    <p:extLst>
      <p:ext uri="{BB962C8B-B14F-4D97-AF65-F5344CB8AC3E}">
        <p14:creationId xmlns:p14="http://schemas.microsoft.com/office/powerpoint/2010/main" val="101285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951CE-2978-4A2F-B80D-12DD66CB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52" y="2276873"/>
            <a:ext cx="5380342" cy="2047334"/>
          </a:xfrm>
          <a:prstGeom prst="rect">
            <a:avLst/>
          </a:prstGeom>
          <a:effectLst>
            <a:outerShdw blurRad="635000" dist="762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53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39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609AD-CC5D-470F-8342-D1F79CB42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133600"/>
            <a:ext cx="7188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2068-FD55-4AB4-A266-84900217E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2133600"/>
            <a:ext cx="7188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F9FB8FA-2351-4977-8F52-BAA219B6F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67" y="2432050"/>
            <a:ext cx="70993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ACDF3E-6114-492D-BD58-6A9100969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2432050"/>
            <a:ext cx="70993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487350-AD04-4086-88D3-FB73408CBA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b="1" dirty="0"/>
              <a:t>Our Vision </a:t>
            </a:r>
            <a:r>
              <a:rPr lang="en-ZA" b="1" dirty="0">
                <a:solidFill>
                  <a:srgbClr val="5B7F95"/>
                </a:solidFill>
              </a:rPr>
              <a:t>|</a:t>
            </a:r>
            <a:r>
              <a:rPr lang="en-ZA" b="1" dirty="0"/>
              <a:t> Core Values</a:t>
            </a:r>
          </a:p>
        </p:txBody>
      </p:sp>
    </p:spTree>
    <p:extLst>
      <p:ext uri="{BB962C8B-B14F-4D97-AF65-F5344CB8AC3E}">
        <p14:creationId xmlns:p14="http://schemas.microsoft.com/office/powerpoint/2010/main" val="416941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C485690-2023-4D1D-AD53-060A47E06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69" b="6826"/>
          <a:stretch/>
        </p:blipFill>
        <p:spPr>
          <a:xfrm>
            <a:off x="814769" y="312960"/>
            <a:ext cx="10704114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504753B-8CE9-4B92-BD7F-5835CB293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5991" y="829671"/>
            <a:ext cx="2486025" cy="31146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D797E67-564B-4899-AAF5-991134ACD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016" y="1277236"/>
            <a:ext cx="2609850" cy="2857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B6F0D8-DDF9-4C12-B403-A739CA57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03741" y="1019175"/>
            <a:ext cx="2724150" cy="2409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032BA6E-38FB-469D-B584-C0F5BEA12F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13591" y="576262"/>
            <a:ext cx="2209800" cy="329565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70B6DC-D09A-4D8B-80BA-5EEF0CC719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8609" y="3323451"/>
            <a:ext cx="2600325" cy="2752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1CCA8F8-0223-40FC-8C28-08B3721C0C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766" y="3615182"/>
            <a:ext cx="27908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57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1_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21138</TotalTime>
  <Words>226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1_WCG-PPT Master-121022-amc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</vt:lpstr>
      <vt:lpstr>PowerPoint Presentation</vt:lpstr>
      <vt:lpstr>OUR CORE VALUES These values are our guiding principles for what we stand for and what we believe in.</vt:lpstr>
      <vt:lpstr>OUR CORE VALUES These values are our guiding principles for what we stand for and what we believe in.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Melvine De Vos</cp:lastModifiedBy>
  <cp:revision>1551</cp:revision>
  <cp:lastPrinted>2019-01-28T07:09:01Z</cp:lastPrinted>
  <dcterms:created xsi:type="dcterms:W3CDTF">2017-01-19T08:56:34Z</dcterms:created>
  <dcterms:modified xsi:type="dcterms:W3CDTF">2023-01-18T06:31:29Z</dcterms:modified>
</cp:coreProperties>
</file>