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6" r:id="rId2"/>
    <p:sldMasterId id="2147483684" r:id="rId3"/>
    <p:sldMasterId id="2147483671" r:id="rId4"/>
    <p:sldMasterId id="2147483692" r:id="rId5"/>
    <p:sldMasterId id="2147483690" r:id="rId6"/>
  </p:sldMasterIdLst>
  <p:sldIdLst>
    <p:sldId id="337" r:id="rId7"/>
    <p:sldId id="422" r:id="rId8"/>
    <p:sldId id="423" r:id="rId9"/>
    <p:sldId id="424" r:id="rId10"/>
    <p:sldId id="397" r:id="rId11"/>
    <p:sldId id="419" r:id="rId12"/>
    <p:sldId id="425" r:id="rId13"/>
    <p:sldId id="44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45" r:id="rId23"/>
    <p:sldId id="436" r:id="rId24"/>
    <p:sldId id="437" r:id="rId25"/>
    <p:sldId id="448" r:id="rId26"/>
    <p:sldId id="439" r:id="rId27"/>
    <p:sldId id="440" r:id="rId28"/>
    <p:sldId id="441" r:id="rId29"/>
    <p:sldId id="442" r:id="rId30"/>
    <p:sldId id="443" r:id="rId31"/>
    <p:sldId id="444" r:id="rId32"/>
    <p:sldId id="371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472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  <p15:guide id="4" orient="horz" pos="1702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1280">
          <p15:clr>
            <a:srgbClr val="A4A3A4"/>
          </p15:clr>
        </p15:guide>
        <p15:guide id="7" orient="horz" pos="2300">
          <p15:clr>
            <a:srgbClr val="A4A3A4"/>
          </p15:clr>
        </p15:guide>
        <p15:guide id="8" orient="horz" pos="1277">
          <p15:clr>
            <a:srgbClr val="A4A3A4"/>
          </p15:clr>
        </p15:guide>
        <p15:guide id="9" orient="horz" pos="2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89"/>
    <a:srgbClr val="C4D600"/>
    <a:srgbClr val="007DBA"/>
    <a:srgbClr val="A6BBC8"/>
    <a:srgbClr val="5B7F95"/>
    <a:srgbClr val="8FAD15"/>
    <a:srgbClr val="FFC600"/>
    <a:srgbClr val="5B7F89"/>
    <a:srgbClr val="B7DEE8"/>
    <a:srgbClr val="0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 autoAdjust="0"/>
    <p:restoredTop sz="96327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20" y="474"/>
      </p:cViewPr>
      <p:guideLst>
        <p:guide orient="horz" pos="1706"/>
        <p:guide pos="2472"/>
        <p:guide orient="horz" pos="3067"/>
        <p:guide orient="horz" pos="1702"/>
        <p:guide orient="horz" pos="3589"/>
        <p:guide orient="horz" pos="1280"/>
        <p:guide orient="horz" pos="2300"/>
        <p:guide orient="horz" pos="1277"/>
        <p:guide orient="horz" pos="26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ED7D-EF05-4D56-BF49-CDB1CCE5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00"/>
            <a:ext cx="8229600" cy="558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D4BFD-02AD-4AE5-BBC6-083DF61D8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44000"/>
            <a:ext cx="8229600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024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17"/>
            <a:ext cx="8229600" cy="5585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61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6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31648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4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0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148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00148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87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8000"/>
            <a:ext cx="8229600" cy="558000"/>
          </a:xfrm>
          <a:prstGeom prst="rect">
            <a:avLst/>
          </a:prstGeom>
        </p:spPr>
        <p:txBody>
          <a:bodyPr vert="horz"/>
          <a:lstStyle>
            <a:lvl1pPr algn="l">
              <a:defRPr sz="4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0BFA5-D97C-BC45-AE15-77F9A87E654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38" y="764580"/>
            <a:ext cx="8793162" cy="755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DC20-0818-402D-94B0-DA6EC0FB2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44000"/>
            <a:ext cx="8229600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67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14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473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1562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80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03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17"/>
            <a:ext cx="8229600" cy="558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285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3771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6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17"/>
            <a:ext cx="8229600" cy="558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50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50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50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00"/>
            <a:ext cx="8229600" cy="5585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500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80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4500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580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33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2.emf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5"/>
            <a:ext cx="9144000" cy="5143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4567238"/>
            <a:ext cx="1512887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81600" y="4460400"/>
            <a:ext cx="1260000" cy="467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0" y="4432472"/>
            <a:ext cx="1686606" cy="486000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8D85B4C4-FC20-5B4B-A5EB-1D60C81596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59821" y="-168424"/>
            <a:ext cx="9742842" cy="5480348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6179BA-E0F9-0A4E-B057-335E97D708E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81111" y="4199028"/>
            <a:ext cx="1283086" cy="907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B0646A-0605-9849-BD56-D8EF5B224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5600" y="4563662"/>
            <a:ext cx="1126998" cy="349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F45655-A52B-C347-83D4-2860A481D48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41223" y="4509662"/>
            <a:ext cx="1618488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18788"/>
            <a:ext cx="2611628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3200" y="1416181"/>
            <a:ext cx="7560000" cy="78105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6179BA-E0F9-0A4E-B057-335E97D708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11085" y="4199028"/>
            <a:ext cx="1283086" cy="907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45655-A52B-C347-83D4-2860A481D4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1197" y="4509662"/>
            <a:ext cx="1618488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3200" y="2021914"/>
            <a:ext cx="7560000" cy="1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4" y="231210"/>
            <a:ext cx="3375588" cy="10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764483"/>
            <a:ext cx="8686800" cy="78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000"/>
            <a:ext cx="8229600" cy="55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50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4567238"/>
            <a:ext cx="1133348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05074" y="4444349"/>
            <a:ext cx="976884" cy="481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EB685-2688-5345-A30C-648F1E4E38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37046" y="4527877"/>
            <a:ext cx="1618488" cy="3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9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43000"/>
            <a:ext cx="3227578" cy="9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3200" y="2000700"/>
            <a:ext cx="740537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4567238"/>
            <a:ext cx="1133348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074" y="4444349"/>
            <a:ext cx="976884" cy="481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EB685-2688-5345-A30C-648F1E4E38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7046" y="4527877"/>
            <a:ext cx="1618488" cy="3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77378F49-F8FF-44F6-B19F-DFE4AAFA11A5}"/>
              </a:ext>
            </a:extLst>
          </p:cNvPr>
          <p:cNvSpPr txBox="1">
            <a:spLocks/>
          </p:cNvSpPr>
          <p:nvPr/>
        </p:nvSpPr>
        <p:spPr>
          <a:xfrm>
            <a:off x="685800" y="1600056"/>
            <a:ext cx="7772400" cy="11025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500" dirty="0"/>
              <a:t>WCED Resources</a:t>
            </a:r>
          </a:p>
        </p:txBody>
      </p:sp>
      <p:sp>
        <p:nvSpPr>
          <p:cNvPr id="7" name="Subtitle 9">
            <a:extLst>
              <a:ext uri="{FF2B5EF4-FFF2-40B4-BE49-F238E27FC236}">
                <a16:creationId xmlns:a16="http://schemas.microsoft.com/office/drawing/2014/main" id="{81E2FC5D-D700-444F-8A1A-57909D8E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95225"/>
            <a:ext cx="6400800" cy="193611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200" b="0" dirty="0"/>
              <a:t>2021 Theme</a:t>
            </a:r>
          </a:p>
          <a:p>
            <a:pPr>
              <a:spcBef>
                <a:spcPts val="500"/>
              </a:spcBef>
            </a:pPr>
            <a:r>
              <a:rPr lang="en-US" sz="2200" b="0" dirty="0"/>
              <a:t>Transform to Perform </a:t>
            </a:r>
          </a:p>
          <a:p>
            <a:pPr>
              <a:spcBef>
                <a:spcPts val="500"/>
              </a:spcBef>
            </a:pPr>
            <a:r>
              <a:rPr lang="en-US" sz="2200" b="0" dirty="0"/>
              <a:t>WCED Vision</a:t>
            </a:r>
          </a:p>
          <a:p>
            <a:pPr>
              <a:spcBef>
                <a:spcPts val="500"/>
              </a:spcBef>
            </a:pPr>
            <a:r>
              <a:rPr lang="en-US" sz="2200" b="0" dirty="0"/>
              <a:t>WCED Mantra</a:t>
            </a:r>
          </a:p>
          <a:p>
            <a:pPr>
              <a:spcBef>
                <a:spcPts val="500"/>
              </a:spcBef>
            </a:pPr>
            <a:r>
              <a:rPr lang="en-US" sz="2200" b="0" dirty="0"/>
              <a:t>Core Values with descriptions</a:t>
            </a:r>
          </a:p>
        </p:txBody>
      </p:sp>
    </p:spTree>
    <p:extLst>
      <p:ext uri="{BB962C8B-B14F-4D97-AF65-F5344CB8AC3E}">
        <p14:creationId xmlns:p14="http://schemas.microsoft.com/office/powerpoint/2010/main" val="93802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DE99CDA4-63C9-4244-B429-C02B26C4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The ability and capacity to do the job we were employed to do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FACEB66-6C77-479B-A5A2-EF7439EEA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D1E50A-458F-4AD4-AA9A-B3C96ABB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6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1F4704-E46C-4496-98FF-C739C2DD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72475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We take responsibility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B41FC-6687-4FED-AD6C-356F5173C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E0125C3-BCB2-4112-9620-BEB29740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7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BA6E523D-AC74-4337-B19D-EA8E6533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be honest and do the right thing</a:t>
            </a:r>
            <a:r>
              <a:rPr lang="en-US" sz="3000" b="1" dirty="0">
                <a:solidFill>
                  <a:srgbClr val="FFFFFF"/>
                </a:solidFill>
                <a:latin typeface="Century Gothic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227F201-9ABF-4A5B-8B2D-26E9A2311E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FD6E9-1EFB-4293-9B8D-089138BD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6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EFBEDE-0FB3-4557-A6DF-CF6410BC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34405-77A4-47CA-B286-83CC98F6F9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896"/>
            <a:ext cx="2513791" cy="251008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7BE72D-7C83-4E7B-8823-F918C0F5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7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EEB3DF4D-7A00-4EA4-A0ED-EB458CE9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5080001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serve the needs of our citizens and employees.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7B01554-182B-4DA1-903A-9367D4E4E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6490359-7F76-4918-BE55-AB9441D6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1E49E-AEF7-452C-BBD7-D26F7B60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2" y="2295524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83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97814-3F39-694C-BB48-63953254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52" y="2700001"/>
            <a:ext cx="5925095" cy="14444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420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FF957-3B2E-4A69-AD3E-84F89EA6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63" y="2384400"/>
            <a:ext cx="4836873" cy="23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Mantra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1B73C-8C47-4719-B13A-718EAAC1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29" y="1603916"/>
            <a:ext cx="5380342" cy="2047334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29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Mantra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12254-DF9D-4CEB-AB78-4284FB1D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00" y="1605600"/>
            <a:ext cx="5380342" cy="2047334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97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883CC-1717-4786-8970-6C066311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9" y="2035802"/>
            <a:ext cx="5827962" cy="1426720"/>
          </a:xfrm>
          <a:prstGeom prst="rect">
            <a:avLst/>
          </a:prstGeom>
          <a:effectLst>
            <a:outerShdw blurRad="152400" dist="254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70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B6AA11-8DE9-4A02-8683-1A024713FD74}"/>
              </a:ext>
            </a:extLst>
          </p:cNvPr>
          <p:cNvSpPr/>
          <p:nvPr/>
        </p:nvSpPr>
        <p:spPr>
          <a:xfrm>
            <a:off x="1" y="519764"/>
            <a:ext cx="9174163" cy="556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F522-16F2-4CDD-B7BD-66E82C255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0" y="1440181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F41A59C-A6D4-46F8-A2DA-06533CBFE8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314337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A09AF-054D-44C6-9519-AC5DC55DF2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427155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FCB80CE-CC0B-4F72-A2DD-97DD336A5F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434703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E6891779-9C09-456C-B371-64EE893DAD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427155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92B2A-882B-4F6B-ADAF-609C746F98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2312431"/>
            <a:ext cx="628448" cy="62752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BA945D4C-4027-4E6C-8392-D952EFCA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337381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serve the needs of our citizens and employees.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693C7AC-76F7-443E-B5D2-28C02460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1" y="337381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We take responsibility.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83FF289-EBD5-4336-B642-095A9843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2" y="2255282"/>
            <a:ext cx="2722879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The ability and capacity to do the job we were employed to do.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11300B2-97DD-4892-9EF0-24278375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2254500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E567EB5-5C23-40D8-ABF4-FB067741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1425600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be honest and do the right thing.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570881A-1ECA-4BB4-8778-AB118DF4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1" y="137493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001489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1200" dirty="0">
                <a:solidFill>
                  <a:srgbClr val="001489"/>
                </a:solidFill>
                <a:latin typeface="Century Gothic" charset="0"/>
              </a:rPr>
              <a:t>To care for those we serve and work with.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8F2CF3-F70C-4A3D-AD0D-EBA3B8A77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270000"/>
            <a:ext cx="8460000" cy="991917"/>
          </a:xfrm>
          <a:prstGeom prst="rect">
            <a:avLst/>
          </a:prstGeom>
          <a:effectLst>
            <a:outerShdw blurRad="254000" dist="381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93863E-A536-46E5-9C79-4C539AE2C538}"/>
              </a:ext>
            </a:extLst>
          </p:cNvPr>
          <p:cNvSpPr txBox="1"/>
          <p:nvPr/>
        </p:nvSpPr>
        <p:spPr>
          <a:xfrm>
            <a:off x="360000" y="288832"/>
            <a:ext cx="8442000" cy="839412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en-US" sz="4500" b="1" spc="240" dirty="0">
                <a:solidFill>
                  <a:srgbClr val="001489"/>
                </a:solidFill>
                <a:latin typeface="Century Gothic" panose="020B0502020202020204" pitchFamily="34" charset="0"/>
              </a:rPr>
              <a:t>OUR CORE VALUES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7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66154B-1E00-4398-8DC0-B056B7D9A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0911E71-EBC7-453A-B0C7-D4B2149E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care for those we serve and work with.</a:t>
            </a:r>
          </a:p>
        </p:txBody>
      </p:sp>
    </p:spTree>
    <p:extLst>
      <p:ext uri="{BB962C8B-B14F-4D97-AF65-F5344CB8AC3E}">
        <p14:creationId xmlns:p14="http://schemas.microsoft.com/office/powerpoint/2010/main" val="49892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E99CDA4-63C9-4244-B429-C02B26C4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The ability and capacity to do the job we were employed to do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FACEB66-6C77-479B-A5A2-EF7439EEA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7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F4704-E46C-4496-98FF-C739C2DD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72475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We take responsibility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B41FC-6687-4FED-AD6C-356F5173C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1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A6E523D-AC74-4337-B19D-EA8E6533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be honest and do the right thing</a:t>
            </a:r>
            <a:r>
              <a:rPr lang="en-US" sz="3000" b="1" dirty="0">
                <a:solidFill>
                  <a:srgbClr val="001489"/>
                </a:solidFill>
                <a:latin typeface="Century Gothic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227F201-9ABF-4A5B-8B2D-26E9A2311E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7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BEDE-0FB3-4557-A6DF-CF6410BC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34405-77A4-47CA-B286-83CC98F6F9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896"/>
            <a:ext cx="2513791" cy="251008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14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9001"/>
            <a:ext cx="8229600" cy="5633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EB3DF4D-7A00-4EA4-A0ED-EB458CE9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5080002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001489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3000" dirty="0">
                <a:solidFill>
                  <a:srgbClr val="001489"/>
                </a:solidFill>
                <a:latin typeface="Century Gothic" charset="0"/>
              </a:rPr>
              <a:t>To serve the needs of our citizens and employees.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7B01554-182B-4DA1-903A-9367D4E4E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86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654" y="2302155"/>
            <a:ext cx="7772400" cy="110251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35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CF248-2301-4571-8F2A-88F546B9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99" y="1673999"/>
            <a:ext cx="4776202" cy="2356456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9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F6D1B-E91B-4C82-9AB5-8C3CC18EC8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-1620000"/>
            <a:ext cx="12924000" cy="8622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50A725-3129-4D61-9049-7275B3332A55}"/>
              </a:ext>
            </a:extLst>
          </p:cNvPr>
          <p:cNvSpPr/>
          <p:nvPr/>
        </p:nvSpPr>
        <p:spPr>
          <a:xfrm>
            <a:off x="560388" y="1948743"/>
            <a:ext cx="3836248" cy="2573153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>
                <a:solidFill>
                  <a:srgbClr val="003399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000" dirty="0">
                <a:solidFill>
                  <a:srgbClr val="003399"/>
                </a:solidFill>
                <a:latin typeface="Century Gothic"/>
                <a:cs typeface="Century Gothic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14841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163"/>
            <a:ext cx="8229600" cy="56334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E5A43-FCC7-4D8D-8A16-D8B53385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2" y="3124275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4294B-9BD7-459C-A263-CF933C0BB167}"/>
              </a:ext>
            </a:extLst>
          </p:cNvPr>
          <p:cNvSpPr txBox="1"/>
          <p:nvPr/>
        </p:nvSpPr>
        <p:spPr>
          <a:xfrm>
            <a:off x="653762" y="3925845"/>
            <a:ext cx="79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4FCDC-AEBC-4637-A5C3-50CF970FD2FD}"/>
              </a:ext>
            </a:extLst>
          </p:cNvPr>
          <p:cNvSpPr txBox="1"/>
          <p:nvPr/>
        </p:nvSpPr>
        <p:spPr>
          <a:xfrm>
            <a:off x="1620745" y="3924728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46891-ECFA-41E6-AEBB-EADAB8A02339}"/>
              </a:ext>
            </a:extLst>
          </p:cNvPr>
          <p:cNvSpPr txBox="1"/>
          <p:nvPr/>
        </p:nvSpPr>
        <p:spPr>
          <a:xfrm>
            <a:off x="2808269" y="3925845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834FA-186B-4BA9-A6F0-F6032760FC4F}"/>
              </a:ext>
            </a:extLst>
          </p:cNvPr>
          <p:cNvSpPr txBox="1"/>
          <p:nvPr/>
        </p:nvSpPr>
        <p:spPr>
          <a:xfrm>
            <a:off x="4317298" y="3925845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D0F08-12A1-49CC-ACC8-D1E4A8D5AF8E}"/>
              </a:ext>
            </a:extLst>
          </p:cNvPr>
          <p:cNvSpPr txBox="1"/>
          <p:nvPr/>
        </p:nvSpPr>
        <p:spPr>
          <a:xfrm>
            <a:off x="5354919" y="3925845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3767B-BB1D-4355-BC8F-4BA36F2694DD}"/>
              </a:ext>
            </a:extLst>
          </p:cNvPr>
          <p:cNvSpPr txBox="1"/>
          <p:nvPr/>
        </p:nvSpPr>
        <p:spPr>
          <a:xfrm>
            <a:off x="6568148" y="3924727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E1A21-6780-425C-A389-D29743F3933B}"/>
              </a:ext>
            </a:extLst>
          </p:cNvPr>
          <p:cNvSpPr txBox="1"/>
          <p:nvPr/>
        </p:nvSpPr>
        <p:spPr>
          <a:xfrm>
            <a:off x="540000" y="972000"/>
            <a:ext cx="7544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Quality Education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school 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22917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Mantra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1B73C-8C47-4719-B13A-718EAAC1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48" y="1620000"/>
            <a:ext cx="5277104" cy="2012569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4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E37C8-61C5-4E2C-AEED-A08009A2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32" y="1676654"/>
            <a:ext cx="5177536" cy="1974596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35F44B-EBFD-4BCD-B296-DB5E96B4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Mantra</a:t>
            </a:r>
          </a:p>
        </p:txBody>
      </p:sp>
    </p:spTree>
    <p:extLst>
      <p:ext uri="{BB962C8B-B14F-4D97-AF65-F5344CB8AC3E}">
        <p14:creationId xmlns:p14="http://schemas.microsoft.com/office/powerpoint/2010/main" val="427912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5F522-16F2-4CDD-B7BD-66E82C255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0" y="1440181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F41A59C-A6D4-46F8-A2DA-06533CBFE8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314337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A09AF-054D-44C6-9519-AC5DC55DF2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427155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FCB80CE-CC0B-4F72-A2DD-97DD336A5F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434703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635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E6891779-9C09-456C-B371-64EE893DAD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427155"/>
            <a:ext cx="577371" cy="577371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92B2A-882B-4F6B-ADAF-609C746F98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2312431"/>
            <a:ext cx="628448" cy="627520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BA945D4C-4027-4E6C-8392-D952EFCA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337381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Responsiveness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serve the needs of our citizens and employees.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693C7AC-76F7-443E-B5D2-28C02460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1" y="337381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Accountability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We take responsibility.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83FF289-EBD5-4336-B642-095A9843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2" y="2255282"/>
            <a:ext cx="2722879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Competence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The ability and capacity to do the job we were employed to do.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11300B2-97DD-4892-9EF0-24278375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2254500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Innovation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be open to new ideas and develop creative solutions to problems in a resourceful way.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E567EB5-5C23-40D8-ABF4-FB067741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1425600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Integrity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be honest and do the right thing.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570881A-1ECA-4BB4-8778-AB118DF4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1" y="1374935"/>
            <a:ext cx="2966720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</a:rPr>
              <a:t>To care for those we serve and work with.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8F2CF3-F70C-4A3D-AD0D-EBA3B8A77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270000"/>
            <a:ext cx="8460000" cy="991917"/>
          </a:xfrm>
          <a:prstGeom prst="rect">
            <a:avLst/>
          </a:prstGeom>
          <a:effectLst>
            <a:outerShdw blurRad="254000" dist="381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93863E-A536-46E5-9C79-4C539AE2C538}"/>
              </a:ext>
            </a:extLst>
          </p:cNvPr>
          <p:cNvSpPr txBox="1"/>
          <p:nvPr/>
        </p:nvSpPr>
        <p:spPr>
          <a:xfrm>
            <a:off x="360000" y="288832"/>
            <a:ext cx="8442000" cy="839412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algn="ctr"/>
            <a:r>
              <a:rPr lang="en-US" sz="4500" b="1" spc="240" dirty="0">
                <a:solidFill>
                  <a:srgbClr val="001489"/>
                </a:solidFill>
                <a:latin typeface="Century Gothic" panose="020B0502020202020204" pitchFamily="34" charset="0"/>
              </a:rPr>
              <a:t>OUR CORE VALUES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BAF1-9F9D-46C1-BB65-71131108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82"/>
            <a:ext cx="8229600" cy="563348"/>
          </a:xfrm>
        </p:spPr>
        <p:txBody>
          <a:bodyPr/>
          <a:lstStyle/>
          <a:p>
            <a:r>
              <a:rPr lang="en-US" sz="4400" dirty="0"/>
              <a:t>Our Core Values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66154B-1E00-4398-8DC0-B056B7D9A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079898"/>
            <a:ext cx="2309486" cy="2309486"/>
          </a:xfrm>
          <a:prstGeom prst="rect">
            <a:avLst/>
          </a:prstGeom>
          <a:noFill/>
          <a:ln>
            <a:noFill/>
          </a:ln>
          <a:effectLst>
            <a:outerShdw blurRad="889000" dist="762000" dir="27000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0911E71-EBC7-453A-B0C7-D4B2149E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79898"/>
            <a:ext cx="44926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000" b="1" dirty="0">
                <a:solidFill>
                  <a:srgbClr val="FFFFFF"/>
                </a:solidFill>
                <a:latin typeface="Century Gothic" charset="0"/>
              </a:rPr>
              <a:t>Caring</a:t>
            </a:r>
          </a:p>
          <a:p>
            <a:pPr eaLnBrk="1" hangingPunct="1"/>
            <a:r>
              <a:rPr lang="en-US" sz="3000" dirty="0">
                <a:solidFill>
                  <a:srgbClr val="FFFFFF"/>
                </a:solidFill>
                <a:latin typeface="Century Gothic" charset="0"/>
              </a:rPr>
              <a:t>To care for those we serve and work with.</a:t>
            </a:r>
          </a:p>
        </p:txBody>
      </p:sp>
    </p:spTree>
    <p:extLst>
      <p:ext uri="{BB962C8B-B14F-4D97-AF65-F5344CB8AC3E}">
        <p14:creationId xmlns:p14="http://schemas.microsoft.com/office/powerpoint/2010/main" val="58500318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WCED 2021">
      <a:dk1>
        <a:sysClr val="windowText" lastClr="000000"/>
      </a:dk1>
      <a:lt1>
        <a:sysClr val="window" lastClr="FFFFFF"/>
      </a:lt1>
      <a:dk2>
        <a:srgbClr val="001489"/>
      </a:dk2>
      <a:lt2>
        <a:srgbClr val="FFFFFF"/>
      </a:lt2>
      <a:accent1>
        <a:srgbClr val="007DBA"/>
      </a:accent1>
      <a:accent2>
        <a:srgbClr val="BA0C2F"/>
      </a:accent2>
      <a:accent3>
        <a:srgbClr val="8FAD15"/>
      </a:accent3>
      <a:accent4>
        <a:srgbClr val="8D6E97"/>
      </a:accent4>
      <a:accent5>
        <a:srgbClr val="7FA9AE"/>
      </a:accent5>
      <a:accent6>
        <a:srgbClr val="FFC600"/>
      </a:accent6>
      <a:hlink>
        <a:srgbClr val="A6BBC8"/>
      </a:hlink>
      <a:folHlink>
        <a:srgbClr val="890C5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WCED 2021">
      <a:dk1>
        <a:sysClr val="windowText" lastClr="000000"/>
      </a:dk1>
      <a:lt1>
        <a:sysClr val="window" lastClr="FFFFFF"/>
      </a:lt1>
      <a:dk2>
        <a:srgbClr val="001489"/>
      </a:dk2>
      <a:lt2>
        <a:srgbClr val="FFFFFF"/>
      </a:lt2>
      <a:accent1>
        <a:srgbClr val="007DBA"/>
      </a:accent1>
      <a:accent2>
        <a:srgbClr val="BA0C2F"/>
      </a:accent2>
      <a:accent3>
        <a:srgbClr val="8FAD15"/>
      </a:accent3>
      <a:accent4>
        <a:srgbClr val="8D6E97"/>
      </a:accent4>
      <a:accent5>
        <a:srgbClr val="7FA9AE"/>
      </a:accent5>
      <a:accent6>
        <a:srgbClr val="FFC600"/>
      </a:accent6>
      <a:hlink>
        <a:srgbClr val="A6BBC8"/>
      </a:hlink>
      <a:folHlink>
        <a:srgbClr val="890C5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24130</TotalTime>
  <Words>414</Words>
  <Application>Microsoft Office PowerPoint</Application>
  <PresentationFormat>On-screen Show (16:9)</PresentationFormat>
  <Paragraphs>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3_Custom Design</vt:lpstr>
      <vt:lpstr>2_Custom Design</vt:lpstr>
      <vt:lpstr>1_Custom Design</vt:lpstr>
      <vt:lpstr>Custom Design</vt:lpstr>
      <vt:lpstr>5_Custom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Vision</vt:lpstr>
      <vt:lpstr>Mantra</vt:lpstr>
      <vt:lpstr>Mantra</vt:lpstr>
      <vt:lpstr>PowerPoint Presentation</vt:lpstr>
      <vt:lpstr>Our Core Values</vt:lpstr>
      <vt:lpstr>Our Core Values</vt:lpstr>
      <vt:lpstr>Our Core Values</vt:lpstr>
      <vt:lpstr>Our Core Values</vt:lpstr>
      <vt:lpstr>Our Core Values</vt:lpstr>
      <vt:lpstr>Our Core Values</vt:lpstr>
      <vt:lpstr>PowerPoint Presentation</vt:lpstr>
      <vt:lpstr>PowerPoint Presentation</vt:lpstr>
      <vt:lpstr>PowerPoint Presentation</vt:lpstr>
      <vt:lpstr>Mantra</vt:lpstr>
      <vt:lpstr>Mantra</vt:lpstr>
      <vt:lpstr>PowerPoint Presentation</vt:lpstr>
      <vt:lpstr>Our Core Values</vt:lpstr>
      <vt:lpstr>Our Core Values</vt:lpstr>
      <vt:lpstr>Our Core Values</vt:lpstr>
      <vt:lpstr>Our Core Values</vt:lpstr>
      <vt:lpstr>Our Core Values</vt:lpstr>
      <vt:lpstr>Our Core Values</vt:lpstr>
      <vt:lpstr>Thank you</vt:lpstr>
    </vt:vector>
  </TitlesOfParts>
  <Company>Western Cape Education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Media3</dc:creator>
  <cp:lastModifiedBy>Melvine De Vos</cp:lastModifiedBy>
  <cp:revision>563</cp:revision>
  <dcterms:created xsi:type="dcterms:W3CDTF">2019-09-09T09:39:51Z</dcterms:created>
  <dcterms:modified xsi:type="dcterms:W3CDTF">2021-05-12T05:42:48Z</dcterms:modified>
</cp:coreProperties>
</file>