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686" r:id="rId3"/>
    <p:sldMasterId id="2147483700" r:id="rId4"/>
    <p:sldMasterId id="2147483684" r:id="rId5"/>
    <p:sldMasterId id="2147483698" r:id="rId6"/>
    <p:sldMasterId id="2147483671" r:id="rId7"/>
    <p:sldMasterId id="2147483692" r:id="rId8"/>
    <p:sldMasterId id="2147483690" r:id="rId9"/>
  </p:sldMasterIdLst>
  <p:notesMasterIdLst>
    <p:notesMasterId r:id="rId35"/>
  </p:notesMasterIdLst>
  <p:sldIdLst>
    <p:sldId id="295" r:id="rId10"/>
    <p:sldId id="299" r:id="rId11"/>
    <p:sldId id="300" r:id="rId12"/>
    <p:sldId id="314" r:id="rId13"/>
    <p:sldId id="324" r:id="rId14"/>
    <p:sldId id="325" r:id="rId15"/>
    <p:sldId id="322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1" r:id="rId24"/>
    <p:sldId id="312" r:id="rId25"/>
    <p:sldId id="326" r:id="rId26"/>
    <p:sldId id="327" r:id="rId27"/>
    <p:sldId id="323" r:id="rId28"/>
    <p:sldId id="328" r:id="rId29"/>
    <p:sldId id="329" r:id="rId30"/>
    <p:sldId id="330" r:id="rId31"/>
    <p:sldId id="331" r:id="rId32"/>
    <p:sldId id="332" r:id="rId33"/>
    <p:sldId id="33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6">
          <p15:clr>
            <a:srgbClr val="A4A3A4"/>
          </p15:clr>
        </p15:guide>
        <p15:guide id="2" pos="224">
          <p15:clr>
            <a:srgbClr val="A4A3A4"/>
          </p15:clr>
        </p15:guide>
        <p15:guide id="3" orient="horz" pos="2044">
          <p15:clr>
            <a:srgbClr val="A4A3A4"/>
          </p15:clr>
        </p15:guide>
        <p15:guide id="4" orient="horz" pos="1702">
          <p15:clr>
            <a:srgbClr val="A4A3A4"/>
          </p15:clr>
        </p15:guide>
        <p15:guide id="5" orient="horz" pos="20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B7DEE8"/>
    <a:srgbClr val="A6BBC8"/>
    <a:srgbClr val="5B7F89"/>
    <a:srgbClr val="5B7F95"/>
    <a:srgbClr val="FFC600"/>
    <a:srgbClr val="C4D600"/>
    <a:srgbClr val="007DBA"/>
    <a:srgbClr val="00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6327" autoAdjust="0"/>
  </p:normalViewPr>
  <p:slideViewPr>
    <p:cSldViewPr snapToGrid="0" snapToObjects="1" showGuides="1">
      <p:cViewPr varScale="1">
        <p:scale>
          <a:sx n="99" d="100"/>
          <a:sy n="99" d="100"/>
        </p:scale>
        <p:origin x="390" y="90"/>
      </p:cViewPr>
      <p:guideLst>
        <p:guide orient="horz" pos="1696"/>
        <p:guide pos="224"/>
        <p:guide orient="horz" pos="2044"/>
        <p:guide orient="horz" pos="1702"/>
        <p:guide orient="horz" pos="20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EE001-7314-3842-AA5E-E9EFBAF83F9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854F-14BE-DE4F-A773-DFD44B3E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B499-38D6-4230-9AAA-C97B3B81C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32000"/>
            <a:ext cx="8229600" cy="44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25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4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0ED1-3142-41AC-BB55-2BF70CEA33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32000"/>
            <a:ext cx="8229600" cy="442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678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14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9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3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208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80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3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208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0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4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03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7CB80-E95C-3841-AF1C-3661F464CF9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95F56-7990-6B44-9AC2-D8AEA6FB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14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65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27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/>
                <a:cs typeface="Century Gothic"/>
              </a:defRPr>
            </a:lvl1pPr>
            <a:lvl2pPr marL="742950" indent="-285750">
              <a:buFont typeface="Arial"/>
              <a:buChar char="•"/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12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50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3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618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0886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rgbClr val="0014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D0DA-D09F-462D-9219-8520ADD7B2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4486275"/>
            <a:ext cx="8229600" cy="209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1489"/>
                </a:solidFill>
              </a:defRPr>
            </a:lvl1pPr>
            <a:lvl2pPr marL="457200" indent="0">
              <a:buNone/>
              <a:defRPr baseline="0">
                <a:solidFill>
                  <a:srgbClr val="001489"/>
                </a:solidFill>
              </a:defRPr>
            </a:lvl2pPr>
            <a:lvl3pPr marL="914400" indent="0">
              <a:buNone/>
              <a:defRPr baseline="0">
                <a:solidFill>
                  <a:srgbClr val="001489"/>
                </a:solidFill>
              </a:defRPr>
            </a:lvl3pPr>
            <a:lvl4pPr marL="1371600" indent="0">
              <a:buNone/>
              <a:defRPr baseline="0">
                <a:solidFill>
                  <a:srgbClr val="001489"/>
                </a:solidFill>
              </a:defRPr>
            </a:lvl4pPr>
            <a:lvl5pPr marL="1828800" indent="0">
              <a:buNone/>
              <a:defRPr baseline="0">
                <a:solidFill>
                  <a:srgbClr val="0014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34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00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148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00148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87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27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/>
                <a:cs typeface="Century Gothic"/>
              </a:defRPr>
            </a:lvl1pPr>
            <a:lvl2pPr marL="742950" indent="-285750">
              <a:buFont typeface="Arial"/>
              <a:buChar char="•"/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55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274969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</a:defRPr>
            </a:lvl1pPr>
            <a:lvl2pPr>
              <a:defRPr sz="2400">
                <a:latin typeface="Century Gothic"/>
              </a:defRPr>
            </a:lvl2pPr>
            <a:lvl3pPr>
              <a:defRPr sz="2000">
                <a:latin typeface="Century Gothic"/>
              </a:defRPr>
            </a:lvl3pPr>
            <a:lvl4pPr>
              <a:defRPr sz="1800">
                <a:latin typeface="Century Gothic"/>
              </a:defRPr>
            </a:lvl4pPr>
            <a:lvl5pPr>
              <a:defRPr sz="1800">
                <a:latin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633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01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7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7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-Blue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4" y="5946263"/>
            <a:ext cx="1239891" cy="6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0838" y="322230"/>
            <a:ext cx="8473276" cy="535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14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9150" y="6089964"/>
            <a:ext cx="1485644" cy="467999"/>
          </a:xfrm>
          <a:prstGeom prst="rect">
            <a:avLst/>
          </a:prstGeom>
        </p:spPr>
      </p:pic>
      <p:pic>
        <p:nvPicPr>
          <p:cNvPr id="8" name="Picture 7" descr="WCG-Blue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0838" y="322230"/>
            <a:ext cx="8473276" cy="535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1400"/>
              </a:solidFill>
              <a:effectLst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57200" y="1018800"/>
            <a:ext cx="8686800" cy="104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39CAD-60DD-B547-8E16-F6A1C67262F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88000" y="6091200"/>
            <a:ext cx="1932341" cy="48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CF5C9-C12F-BB4E-A298-F86E0CC54D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0838" y="6091200"/>
            <a:ext cx="1512000" cy="467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0A4DD9-AB22-244A-9C20-F7708DD3143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76000" y="6012000"/>
            <a:ext cx="1321200" cy="5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-Blu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B3828F-649B-8F43-8D33-30D76EE143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8000" y="6091200"/>
            <a:ext cx="1932341" cy="48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5EF78E-596F-D94A-839F-143BF5A882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0838" y="6091200"/>
            <a:ext cx="1512000" cy="467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477526-2466-1244-BBA2-C8D9C81D51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76000" y="6012000"/>
            <a:ext cx="1321200" cy="5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3200" y="1888241"/>
            <a:ext cx="7560000" cy="104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3B6D35-B8EB-FB4A-9281-2FF5064AD0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9200" y="424800"/>
            <a:ext cx="349247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43A35-0DE4-804A-AC21-D5309AF66D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7736" y="6091200"/>
            <a:ext cx="1932341" cy="48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A4ACE8-E6FF-EE44-BC28-3F5101581E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5736" y="6012000"/>
            <a:ext cx="1321200" cy="5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3200" y="1888241"/>
            <a:ext cx="7560000" cy="104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3B6D35-B8EB-FB4A-9281-2FF5064AD0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9200" y="424800"/>
            <a:ext cx="349247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43A35-0DE4-804A-AC21-D5309AF66D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7736" y="6091200"/>
            <a:ext cx="1932341" cy="48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A4ACE8-E6FF-EE44-BC28-3F5101581E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5736" y="6012000"/>
            <a:ext cx="1321200" cy="5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ng-PP-1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000A4-E8E1-2E4D-AB4F-ABBACDEBD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200" y="424800"/>
            <a:ext cx="3492470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53D18-9D4A-D44E-A6F6-13C5FD9F80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37200" y="6013193"/>
            <a:ext cx="131592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7D0DA-7208-F347-A9B7-1884E0FBB2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9200" y="6091200"/>
            <a:ext cx="1932340" cy="48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1980E-B673-6845-AEBD-FEB3C8E957BD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73200" y="1890000"/>
            <a:ext cx="7560000" cy="1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" y="1019310"/>
            <a:ext cx="8686800" cy="10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444B3-5DB4-E348-B8A8-259C533C24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0838" y="6091200"/>
            <a:ext cx="1512000" cy="467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EC362-4561-884F-9E87-90C1DA22F58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176000" y="6013193"/>
            <a:ext cx="1315923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2F8A89-62E7-CE4C-9BF8-A40AEA97D8C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88000" y="6091201"/>
            <a:ext cx="193234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6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1489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1489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1489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1489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200" y="2667600"/>
            <a:ext cx="7405370" cy="2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03E1A-90FC-BA47-9337-5DC7E6F24F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000" y="324000"/>
            <a:ext cx="4307382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82FEA-5736-CA42-995F-5971DB7D2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0838" y="6091200"/>
            <a:ext cx="1512000" cy="467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38D0C-4CFF-2D40-9BE7-1874ABD81A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76000" y="6013193"/>
            <a:ext cx="131592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B5A17A-8413-B14D-ACEF-85881E8DB4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88000" y="6091201"/>
            <a:ext cx="193234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emf"/><Relationship Id="rId7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WKOD </a:t>
            </a:r>
            <a:r>
              <a:rPr lang="en-US" sz="5000" dirty="0" err="1"/>
              <a:t>Hulpbronne</a:t>
            </a:r>
            <a:endParaRPr lang="en-US" sz="5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060000"/>
            <a:ext cx="6400800" cy="1752600"/>
          </a:xfrm>
        </p:spPr>
        <p:txBody>
          <a:bodyPr anchor="t"/>
          <a:lstStyle/>
          <a:p>
            <a:pPr>
              <a:spcBef>
                <a:spcPts val="500"/>
              </a:spcBef>
            </a:pPr>
            <a:r>
              <a:rPr lang="en-US" sz="2800" b="0" dirty="0"/>
              <a:t>2020 </a:t>
            </a:r>
            <a:r>
              <a:rPr lang="en-US" sz="2800" b="0" dirty="0" err="1"/>
              <a:t>Tema</a:t>
            </a:r>
            <a:endParaRPr lang="en-US" sz="2800" b="0" dirty="0"/>
          </a:p>
          <a:p>
            <a:pPr>
              <a:spcBef>
                <a:spcPts val="500"/>
              </a:spcBef>
            </a:pPr>
            <a:r>
              <a:rPr lang="en-US" sz="2800" b="0" dirty="0" err="1"/>
              <a:t>Transformeer</a:t>
            </a:r>
            <a:r>
              <a:rPr lang="en-US" sz="2800" b="0" dirty="0"/>
              <a:t> om </a:t>
            </a:r>
            <a:r>
              <a:rPr lang="en-US" sz="2800" b="0" dirty="0" err="1"/>
              <a:t>te</a:t>
            </a:r>
            <a:r>
              <a:rPr lang="en-US" sz="2800" b="0" dirty="0"/>
              <a:t> </a:t>
            </a:r>
            <a:r>
              <a:rPr lang="en-US" sz="2800" b="0" dirty="0" err="1"/>
              <a:t>Presteer</a:t>
            </a:r>
            <a:endParaRPr lang="en-US" sz="2800" b="0" dirty="0"/>
          </a:p>
          <a:p>
            <a:pPr>
              <a:spcBef>
                <a:spcPts val="500"/>
              </a:spcBef>
            </a:pPr>
            <a:r>
              <a:rPr lang="en-US" sz="2800" b="0" dirty="0"/>
              <a:t>WKOD </a:t>
            </a:r>
            <a:r>
              <a:rPr lang="en-US" sz="2800" b="0" dirty="0" err="1"/>
              <a:t>Visie</a:t>
            </a:r>
            <a:endParaRPr lang="en-US" sz="2800" b="0" dirty="0"/>
          </a:p>
          <a:p>
            <a:pPr>
              <a:spcBef>
                <a:spcPts val="500"/>
              </a:spcBef>
            </a:pPr>
            <a:r>
              <a:rPr lang="en-US" sz="2800" b="0" dirty="0"/>
              <a:t>WKOD Mantra</a:t>
            </a:r>
          </a:p>
          <a:p>
            <a:pPr>
              <a:spcBef>
                <a:spcPts val="500"/>
              </a:spcBef>
            </a:pPr>
            <a:r>
              <a:rPr lang="en-US" sz="2800" b="0" dirty="0" err="1"/>
              <a:t>Kernwaardes</a:t>
            </a:r>
            <a:r>
              <a:rPr lang="en-US" sz="2800" b="0" dirty="0"/>
              <a:t> met </a:t>
            </a:r>
            <a:r>
              <a:rPr lang="en-US" sz="2800" b="0" dirty="0" err="1"/>
              <a:t>beskrywings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79400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4" y="1439863"/>
            <a:ext cx="3921476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FFFF"/>
                </a:solidFill>
                <a:latin typeface="Century Gothic" charset="0"/>
              </a:rPr>
              <a:t>Aanspreek-likheid</a:t>
            </a:r>
            <a:endParaRPr lang="en-US" sz="4000" b="1" dirty="0">
              <a:solidFill>
                <a:srgbClr val="FFFFFF"/>
              </a:solidFill>
              <a:latin typeface="Century Gothic" charset="0"/>
            </a:endParaRPr>
          </a:p>
          <a:p>
            <a:pPr>
              <a:spcAft>
                <a:spcPts val="1200"/>
              </a:spcAft>
            </a:pPr>
            <a:r>
              <a:rPr lang="en-US" sz="3000" dirty="0" err="1">
                <a:solidFill>
                  <a:srgbClr val="FFFFFF"/>
                </a:solidFill>
                <a:latin typeface="Century Gothic" charset="0"/>
              </a:rPr>
              <a:t>ons</a:t>
            </a:r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Century Gothic" charset="0"/>
              </a:rPr>
              <a:t>aanvaar</a:t>
            </a:r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Century Gothic" charset="0"/>
              </a:rPr>
              <a:t>verantwoordelikheid</a:t>
            </a:r>
            <a:endParaRPr lang="en-US" sz="3000" dirty="0">
              <a:solidFill>
                <a:srgbClr val="FFFFFF"/>
              </a:solidFill>
              <a:latin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FFFFFF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1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4000" b="1" dirty="0" err="1">
                <a:solidFill>
                  <a:srgbClr val="FFFFFF"/>
                </a:solidFill>
                <a:latin typeface="Century Gothic" charset="0"/>
              </a:rPr>
              <a:t>Integriteit</a:t>
            </a:r>
            <a:endParaRPr lang="en-US" sz="4000" b="1" dirty="0">
              <a:solidFill>
                <a:srgbClr val="FFFFFF"/>
              </a:solidFill>
              <a:latin typeface="Century Gothic" charset="0"/>
            </a:endParaRPr>
          </a:p>
          <a:p>
            <a:pPr>
              <a:spcAft>
                <a:spcPts val="400"/>
              </a:spcAft>
            </a:pPr>
            <a:r>
              <a:rPr lang="nl-NL" sz="3000" dirty="0">
                <a:solidFill>
                  <a:srgbClr val="FFFFFF"/>
                </a:solidFill>
                <a:latin typeface="Century Gothic" charset="0"/>
              </a:rPr>
              <a:t>om eerlik te wees en die regte ding te doen</a:t>
            </a:r>
            <a:endParaRPr lang="en-US" sz="3000" dirty="0">
              <a:solidFill>
                <a:srgbClr val="FFFFFF"/>
              </a:solidFill>
              <a:latin typeface="Century Gothic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FFFFFF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5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42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FFFFFF"/>
                </a:solidFill>
                <a:latin typeface="Century Gothic" charset="0"/>
              </a:rPr>
              <a:t>Vernuwing 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FFFFFF"/>
                </a:solidFill>
                <a:latin typeface="Century Gothic" charset="0"/>
              </a:rPr>
              <a:t>om ontvanklik te wees vir nuwe idees en op vindingryke wyse kreatiewe oplossings vir probleme te vind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98800" cy="309880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FFFFFF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0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4276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FFFFFF"/>
                </a:solidFill>
                <a:latin typeface="Century Gothic" charset="0"/>
              </a:rPr>
              <a:t>Reageer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FFFFFF"/>
                </a:solidFill>
                <a:latin typeface="Century Gothic" charset="0"/>
              </a:rPr>
              <a:t>om aan die behoeftes van ons burgers en werknemers te voldoen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79750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FFFFFF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9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60700"/>
            <a:ext cx="6388100" cy="7239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83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06B16-79B3-1F4F-8A87-4FF073F9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0" y="2703600"/>
            <a:ext cx="7560000" cy="18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2D43F-8130-BE4B-93FB-D31E5D32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0" y="2340000"/>
            <a:ext cx="7560000" cy="3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Mantra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1DD11-0D8C-4706-90A3-7E7BDC3C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77600"/>
            <a:ext cx="6969600" cy="2658049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76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/>
              <a:t>Mantra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1BD6F-EA10-4B58-ABD5-03E9C87D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00" y="1677600"/>
            <a:ext cx="6969600" cy="2658049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61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85838" y="1833246"/>
            <a:ext cx="7985443" cy="3500754"/>
            <a:chOff x="985838" y="1833246"/>
            <a:chExt cx="7985443" cy="3500754"/>
          </a:xfrm>
          <a:effectLst/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1920240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3085783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4269740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1912938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4269740"/>
              <a:ext cx="76962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600456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Reageer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aan die behoeftes van ons burgers en werknemers te voldoen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89992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Aanspreeklikheid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ons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aanvaar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verantwoordelikheid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1899921" y="3007043"/>
              <a:ext cx="2722879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nl-NL" sz="2700" b="1" dirty="0">
                  <a:solidFill>
                    <a:srgbClr val="001489"/>
                  </a:solidFill>
                  <a:latin typeface="Century Gothic" charset="0"/>
                </a:rPr>
                <a:t>Bevoegdheid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die vermoë en bevoegdheid om die werk te doen waarvoor ons aangestel is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6004561" y="300600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Vernuwing</a:t>
              </a:r>
              <a:r>
                <a:rPr lang="en-US" sz="2700" b="1" dirty="0">
                  <a:solidFill>
                    <a:srgbClr val="001489"/>
                  </a:solidFill>
                  <a:latin typeface="Century Gothic" charset="0"/>
                </a:rPr>
                <a:t>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ontvanklik te wees vir nuwe idees en op vindingryke wyse kreatiewe oplossings vir probleme te vind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27" name="TextBox 4"/>
            <p:cNvSpPr txBox="1">
              <a:spLocks noChangeArrowheads="1"/>
            </p:cNvSpPr>
            <p:nvPr/>
          </p:nvSpPr>
          <p:spPr bwMode="auto">
            <a:xfrm>
              <a:off x="6004561" y="192024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Integriteit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eerlik te wees en die regte ding </a:t>
              </a:r>
              <a:br>
                <a:rPr lang="nl-NL" sz="1200" dirty="0">
                  <a:solidFill>
                    <a:srgbClr val="001489"/>
                  </a:solidFill>
                  <a:latin typeface="Century Gothic" charset="0"/>
                </a:rPr>
              </a:b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te 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1899921" y="1833246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Sorgsaam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te gee vir diegene in wie se diens ons is en met wie ons werk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994E408-79B3-42B3-A6BF-FFB9CB4AA9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20" y="3083243"/>
            <a:ext cx="774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F767E8-8CA8-A446-9EB4-B797ACE26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00" y="360000"/>
            <a:ext cx="8460000" cy="1322556"/>
          </a:xfrm>
          <a:prstGeom prst="rect">
            <a:avLst/>
          </a:prstGeom>
          <a:effectLst>
            <a:outerShdw blurRad="508000" dist="3810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7FA1BB6-6EAD-804F-B7C0-BCBA177C0CDB}"/>
              </a:ext>
            </a:extLst>
          </p:cNvPr>
          <p:cNvSpPr txBox="1"/>
          <p:nvPr/>
        </p:nvSpPr>
        <p:spPr>
          <a:xfrm>
            <a:off x="360000" y="432000"/>
            <a:ext cx="8442000" cy="1119216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ctr"/>
            <a:r>
              <a:rPr lang="en-US" sz="5500" b="1" spc="240" dirty="0">
                <a:solidFill>
                  <a:srgbClr val="001489"/>
                </a:solidFill>
                <a:latin typeface="Century Gothic" panose="020B0502020202020204" pitchFamily="34" charset="0"/>
              </a:rPr>
              <a:t>ONS KERNWAARDES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Hierdie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waardes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is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leidende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beginsels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wat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voor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staan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waarin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glo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6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0E6E9-F750-E44E-9CDA-853E79B6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67" y="2701927"/>
            <a:ext cx="7560000" cy="1887315"/>
          </a:xfrm>
          <a:prstGeom prst="rect">
            <a:avLst/>
          </a:prstGeom>
          <a:effectLst>
            <a:outerShdw blurRad="152400" dist="254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4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635000" dist="3175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001489"/>
                </a:solidFill>
                <a:latin typeface="Century Gothic" charset="0"/>
              </a:rPr>
              <a:t>Sorgsaam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001489"/>
                </a:solidFill>
                <a:latin typeface="Century Gothic" charset="0"/>
              </a:rPr>
              <a:t>om te gee vir diegene in wie se diens ons is en met wie ons werk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00148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67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001489"/>
                </a:solidFill>
                <a:latin typeface="Century Gothic" charset="0"/>
              </a:rPr>
              <a:t>Bevoegdheid 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001489"/>
                </a:solidFill>
                <a:latin typeface="Century Gothic" charset="0"/>
              </a:rPr>
              <a:t>die vermoë en bevoegdheid om die werk te doen waarvoor ons aangestel is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635000" dist="3175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00148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4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4" y="1439863"/>
            <a:ext cx="3921476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001489"/>
                </a:solidFill>
                <a:latin typeface="Century Gothic" charset="0"/>
              </a:rPr>
              <a:t>Aanspreek-likheid</a:t>
            </a:r>
            <a:endParaRPr lang="en-US" sz="4000" b="1" dirty="0">
              <a:solidFill>
                <a:srgbClr val="001489"/>
              </a:solidFill>
              <a:latin typeface="Century Gothic" charset="0"/>
            </a:endParaRPr>
          </a:p>
          <a:p>
            <a:pPr>
              <a:spcAft>
                <a:spcPts val="1200"/>
              </a:spcAft>
            </a:pPr>
            <a:r>
              <a:rPr lang="en-US" sz="3000" dirty="0" err="1">
                <a:solidFill>
                  <a:srgbClr val="001489"/>
                </a:solidFill>
                <a:latin typeface="Century Gothic" charset="0"/>
              </a:rPr>
              <a:t>ons</a:t>
            </a:r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US" sz="3000" dirty="0" err="1">
                <a:solidFill>
                  <a:srgbClr val="001489"/>
                </a:solidFill>
                <a:latin typeface="Century Gothic" charset="0"/>
              </a:rPr>
              <a:t>aanvaar</a:t>
            </a:r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US" sz="3000" dirty="0" err="1">
                <a:solidFill>
                  <a:srgbClr val="001489"/>
                </a:solidFill>
                <a:latin typeface="Century Gothic" charset="0"/>
              </a:rPr>
              <a:t>verantwoordelikheid</a:t>
            </a:r>
            <a:endParaRPr lang="en-US" sz="3000" dirty="0">
              <a:solidFill>
                <a:srgbClr val="001489"/>
              </a:solidFill>
              <a:latin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635000" dist="3175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00148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2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4000" b="1" dirty="0" err="1">
                <a:solidFill>
                  <a:srgbClr val="001489"/>
                </a:solidFill>
                <a:latin typeface="Century Gothic" charset="0"/>
              </a:rPr>
              <a:t>Integriteit</a:t>
            </a:r>
            <a:endParaRPr lang="en-US" sz="4000" b="1" dirty="0">
              <a:solidFill>
                <a:srgbClr val="001489"/>
              </a:solidFill>
              <a:latin typeface="Century Gothic" charset="0"/>
            </a:endParaRPr>
          </a:p>
          <a:p>
            <a:pPr>
              <a:spcAft>
                <a:spcPts val="400"/>
              </a:spcAft>
            </a:pPr>
            <a:r>
              <a:rPr lang="nl-NL" sz="3000" dirty="0">
                <a:solidFill>
                  <a:srgbClr val="001489"/>
                </a:solidFill>
                <a:latin typeface="Century Gothic" charset="0"/>
              </a:rPr>
              <a:t>om eerlik te wees en die regte ding te doen</a:t>
            </a:r>
            <a:endParaRPr lang="en-US" sz="3000" dirty="0">
              <a:solidFill>
                <a:srgbClr val="001489"/>
              </a:solidFill>
              <a:latin typeface="Century Gothic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635000" dist="3175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00148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2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42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001489"/>
                </a:solidFill>
                <a:latin typeface="Century Gothic" charset="0"/>
              </a:rPr>
              <a:t>Vernuwing 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001489"/>
                </a:solidFill>
                <a:latin typeface="Century Gothic" charset="0"/>
              </a:rPr>
              <a:t>om ontvanklik te wees vir nuwe idees en op vindingryke wyse kreatiewe oplossings vir probleme te vind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98800" cy="3098800"/>
          </a:xfrm>
          <a:prstGeom prst="rect">
            <a:avLst/>
          </a:prstGeom>
          <a:noFill/>
          <a:ln>
            <a:noFill/>
          </a:ln>
          <a:effectLst>
            <a:outerShdw blurRad="635000" dist="3175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00148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1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4276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001489"/>
                </a:solidFill>
                <a:latin typeface="Century Gothic" charset="0"/>
              </a:rPr>
              <a:t>Reageer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001489"/>
                </a:solidFill>
                <a:latin typeface="Century Gothic" charset="0"/>
              </a:rPr>
              <a:t>om aan die behoeftes van ons burgers en werknemers te voldoen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79750" cy="3089275"/>
          </a:xfrm>
          <a:prstGeom prst="rect">
            <a:avLst/>
          </a:prstGeom>
          <a:noFill/>
          <a:ln>
            <a:noFill/>
          </a:ln>
          <a:effectLst>
            <a:outerShdw blurRad="635000" dist="3175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001489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 </a:t>
            </a:r>
            <a:r>
              <a:rPr lang="en-ZA" sz="4400" b="1">
                <a:solidFill>
                  <a:srgbClr val="001489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00148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86798C-6189-0D44-B802-6C1B2B6D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52" y="2340000"/>
            <a:ext cx="7560000" cy="3092271"/>
          </a:xfrm>
          <a:prstGeom prst="rect">
            <a:avLst/>
          </a:prstGeom>
          <a:effectLst>
            <a:outerShdw blurRad="635000" dist="762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57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8E54EE-936B-44EF-BD4B-04A003BC19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964" y="-1294524"/>
            <a:ext cx="12924000" cy="86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388" y="3216275"/>
            <a:ext cx="4572000" cy="2997200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500" b="1" dirty="0" err="1">
                <a:solidFill>
                  <a:srgbClr val="003399"/>
                </a:solidFill>
                <a:latin typeface="Century Gothic"/>
                <a:cs typeface="Century Gothic"/>
              </a:rPr>
              <a:t>Gehalte</a:t>
            </a:r>
            <a:r>
              <a:rPr lang="en-US" sz="3500" b="1" dirty="0">
                <a:solidFill>
                  <a:srgbClr val="003399"/>
                </a:solidFill>
                <a:latin typeface="Century Gothic"/>
                <a:cs typeface="Century Gothic"/>
              </a:rPr>
              <a:t> </a:t>
            </a:r>
            <a:r>
              <a:rPr lang="en-US" sz="3500" b="1" dirty="0" err="1">
                <a:solidFill>
                  <a:srgbClr val="003399"/>
                </a:solidFill>
                <a:latin typeface="Century Gothic"/>
                <a:cs typeface="Century Gothic"/>
              </a:rPr>
              <a:t>onderrig</a:t>
            </a:r>
            <a:endParaRPr lang="en-US" sz="3500" b="1" dirty="0">
              <a:solidFill>
                <a:srgbClr val="003399"/>
              </a:solidFill>
              <a:latin typeface="Century Gothic"/>
              <a:cs typeface="Century Gothic"/>
            </a:endParaRPr>
          </a:p>
          <a:p>
            <a:pPr>
              <a:defRPr/>
            </a:pPr>
            <a:r>
              <a:rPr lang="en-US" sz="3500" dirty="0" err="1">
                <a:solidFill>
                  <a:srgbClr val="003399"/>
                </a:solidFill>
                <a:latin typeface="Century Gothic"/>
                <a:cs typeface="Century Gothic"/>
              </a:rPr>
              <a:t>vir</a:t>
            </a: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 </a:t>
            </a:r>
            <a:r>
              <a:rPr lang="en-US" sz="3500" dirty="0" err="1">
                <a:solidFill>
                  <a:srgbClr val="003399"/>
                </a:solidFill>
                <a:latin typeface="Century Gothic"/>
                <a:cs typeface="Century Gothic"/>
              </a:rPr>
              <a:t>elke</a:t>
            </a: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 kind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</a:t>
            </a:r>
            <a:r>
              <a:rPr lang="en-US" sz="3500" dirty="0" err="1">
                <a:solidFill>
                  <a:srgbClr val="003399"/>
                </a:solidFill>
                <a:latin typeface="Century Gothic"/>
                <a:cs typeface="Century Gothic"/>
              </a:rPr>
              <a:t>elke</a:t>
            </a: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 </a:t>
            </a:r>
            <a:r>
              <a:rPr lang="en-US" sz="3500" dirty="0" err="1">
                <a:solidFill>
                  <a:srgbClr val="003399"/>
                </a:solidFill>
                <a:latin typeface="Century Gothic"/>
                <a:cs typeface="Century Gothic"/>
              </a:rPr>
              <a:t>klaskamer</a:t>
            </a:r>
            <a:endParaRPr lang="en-US" sz="3500" dirty="0">
              <a:solidFill>
                <a:srgbClr val="003399"/>
              </a:solidFill>
              <a:latin typeface="Century Gothic"/>
              <a:cs typeface="Century Gothic"/>
            </a:endParaRP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</a:t>
            </a:r>
            <a:r>
              <a:rPr lang="en-US" sz="3500" dirty="0" err="1">
                <a:solidFill>
                  <a:srgbClr val="003399"/>
                </a:solidFill>
                <a:latin typeface="Century Gothic"/>
                <a:cs typeface="Century Gothic"/>
              </a:rPr>
              <a:t>elke</a:t>
            </a: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 </a:t>
            </a:r>
            <a:r>
              <a:rPr lang="en-US" sz="3500" dirty="0" err="1">
                <a:solidFill>
                  <a:srgbClr val="003399"/>
                </a:solidFill>
                <a:latin typeface="Century Gothic"/>
                <a:cs typeface="Century Gothic"/>
              </a:rPr>
              <a:t>skool</a:t>
            </a:r>
            <a:endParaRPr lang="en-US" sz="3500" dirty="0">
              <a:solidFill>
                <a:srgbClr val="003399"/>
              </a:solidFill>
              <a:latin typeface="Century Gothic"/>
              <a:cs typeface="Century Gothic"/>
            </a:endParaRP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die </a:t>
            </a:r>
            <a:r>
              <a:rPr lang="en-US" sz="3500" dirty="0" err="1">
                <a:solidFill>
                  <a:srgbClr val="003399"/>
                </a:solidFill>
                <a:latin typeface="Century Gothic"/>
                <a:cs typeface="Century Gothic"/>
              </a:rPr>
              <a:t>provinsie</a:t>
            </a: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74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A5F6E-195F-1C43-A62C-B15F4928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77600"/>
            <a:ext cx="6969600" cy="2658049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94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5F218-E11F-384E-A202-34E41E682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00" y="1677600"/>
            <a:ext cx="6969600" cy="2658049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93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20" y="3083243"/>
            <a:ext cx="774700" cy="77470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85838" y="1833246"/>
            <a:ext cx="7985443" cy="3500754"/>
            <a:chOff x="985838" y="1833246"/>
            <a:chExt cx="7985443" cy="3500754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1920240"/>
              <a:ext cx="772160" cy="77216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3085783"/>
              <a:ext cx="772160" cy="77216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4269740"/>
              <a:ext cx="772160" cy="77216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1912938"/>
              <a:ext cx="772160" cy="77216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635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4269740"/>
              <a:ext cx="769620" cy="77216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600456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FFFFFF"/>
                  </a:solidFill>
                  <a:latin typeface="Century Gothic" charset="0"/>
                </a:rPr>
                <a:t>Reageer</a:t>
              </a:r>
              <a:endParaRPr lang="en-US" sz="2700" b="1" dirty="0">
                <a:solidFill>
                  <a:srgbClr val="FFFFFF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FFFFFF"/>
                  </a:solidFill>
                  <a:latin typeface="Century Gothic" charset="0"/>
                </a:rPr>
                <a:t>om aan die behoeftes van ons burgers en werknemers te voldoen</a:t>
              </a:r>
              <a:endParaRPr lang="en-US" sz="1200" dirty="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189992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FFFFFF"/>
                  </a:solidFill>
                  <a:latin typeface="Century Gothic" charset="0"/>
                </a:rPr>
                <a:t>Aanspreeklikheid</a:t>
              </a:r>
              <a:endParaRPr lang="en-US" sz="2700" b="1" dirty="0">
                <a:solidFill>
                  <a:srgbClr val="FFFFFF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Century Gothic" charset="0"/>
                </a:rPr>
                <a:t>ons</a:t>
              </a:r>
              <a:r>
                <a:rPr lang="en-US" sz="1200" dirty="0">
                  <a:solidFill>
                    <a:srgbClr val="FFFFFF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Century Gothic" charset="0"/>
                </a:rPr>
                <a:t>aanvaar</a:t>
              </a:r>
              <a:r>
                <a:rPr lang="en-US" sz="1200" dirty="0">
                  <a:solidFill>
                    <a:srgbClr val="FFFFFF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Century Gothic" charset="0"/>
                </a:rPr>
                <a:t>verantwoordelikheid</a:t>
              </a:r>
              <a:endParaRPr lang="en-US" sz="1200" dirty="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1899921" y="3007043"/>
              <a:ext cx="2722879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nl-NL" sz="2700" b="1" dirty="0">
                  <a:solidFill>
                    <a:srgbClr val="FFFFFF"/>
                  </a:solidFill>
                  <a:latin typeface="Century Gothic" charset="0"/>
                </a:rPr>
                <a:t>Bevoegdheid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FFFFFF"/>
                  </a:solidFill>
                  <a:latin typeface="Century Gothic" charset="0"/>
                </a:rPr>
                <a:t>die vermoë en bevoegdheid om die werk te doen waarvoor ons aangestel is</a:t>
              </a:r>
              <a:endParaRPr lang="en-US" sz="1200" dirty="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6004561" y="300600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FFFFFF"/>
                  </a:solidFill>
                  <a:latin typeface="Century Gothic" charset="0"/>
                </a:rPr>
                <a:t>Vernuwing</a:t>
              </a:r>
              <a:r>
                <a:rPr lang="en-US" sz="2700" b="1" dirty="0">
                  <a:solidFill>
                    <a:srgbClr val="FFFFFF"/>
                  </a:solidFill>
                  <a:latin typeface="Century Gothic" charset="0"/>
                </a:rPr>
                <a:t>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FFFFFF"/>
                  </a:solidFill>
                  <a:latin typeface="Century Gothic" charset="0"/>
                </a:rPr>
                <a:t>om ontvanklik te wees vir nuwe idees en op vindingryke wyse kreatiewe oplossings vir probleme te vind</a:t>
              </a:r>
              <a:endParaRPr lang="en-US" sz="1200" dirty="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6004561" y="192024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FFFFFF"/>
                  </a:solidFill>
                  <a:latin typeface="Century Gothic" charset="0"/>
                </a:rPr>
                <a:t>Integriteit</a:t>
              </a:r>
              <a:endParaRPr lang="en-US" sz="2700" b="1" dirty="0">
                <a:solidFill>
                  <a:srgbClr val="FFFFFF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FFFFFF"/>
                  </a:solidFill>
                  <a:latin typeface="Century Gothic" charset="0"/>
                </a:rPr>
                <a:t>om eerlik te wees en die regte ding </a:t>
              </a:r>
              <a:br>
                <a:rPr lang="nl-NL" sz="1200" dirty="0">
                  <a:solidFill>
                    <a:srgbClr val="FFFFFF"/>
                  </a:solidFill>
                  <a:latin typeface="Century Gothic" charset="0"/>
                </a:rPr>
              </a:br>
              <a:r>
                <a:rPr lang="nl-NL" sz="1200" dirty="0">
                  <a:solidFill>
                    <a:srgbClr val="FFFFFF"/>
                  </a:solidFill>
                  <a:latin typeface="Century Gothic" charset="0"/>
                </a:rPr>
                <a:t>te doen</a:t>
              </a:r>
              <a:endParaRPr lang="en-US" sz="1200" dirty="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1899921" y="1833246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700" b="1" dirty="0" err="1">
                  <a:solidFill>
                    <a:srgbClr val="FFFFFF"/>
                  </a:solidFill>
                  <a:latin typeface="Century Gothic" charset="0"/>
                </a:rPr>
                <a:t>Sorgsaam</a:t>
              </a:r>
              <a:endParaRPr lang="en-US" sz="2700" b="1" dirty="0">
                <a:solidFill>
                  <a:srgbClr val="FFFFFF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FFFFFF"/>
                  </a:solidFill>
                  <a:latin typeface="Century Gothic" charset="0"/>
                </a:rPr>
                <a:t>om te gee vir diegene in wie se diens ons is en met wie ons werk</a:t>
              </a:r>
              <a:endParaRPr lang="en-US" sz="1200" dirty="0">
                <a:solidFill>
                  <a:srgbClr val="FFFFFF"/>
                </a:solidFill>
                <a:latin typeface="Century Gothic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42E323B-7338-C14A-A196-3BB2BB35B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00" y="360000"/>
            <a:ext cx="8460000" cy="1322556"/>
          </a:xfrm>
          <a:prstGeom prst="rect">
            <a:avLst/>
          </a:prstGeom>
          <a:effectLst>
            <a:outerShdw blurRad="254000" dist="381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E83C0A-0EFB-1044-AC3B-7A0EDE872BBF}"/>
              </a:ext>
            </a:extLst>
          </p:cNvPr>
          <p:cNvSpPr txBox="1"/>
          <p:nvPr/>
        </p:nvSpPr>
        <p:spPr>
          <a:xfrm>
            <a:off x="360000" y="432000"/>
            <a:ext cx="8442000" cy="1119216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ctr"/>
            <a:r>
              <a:rPr lang="en-US" sz="5500" b="1" spc="240" dirty="0">
                <a:solidFill>
                  <a:srgbClr val="001489"/>
                </a:solidFill>
                <a:latin typeface="Century Gothic" panose="020B0502020202020204" pitchFamily="34" charset="0"/>
              </a:rPr>
              <a:t>ONS KERNWAARDES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Hierdie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waardes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is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leidende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beginsels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wat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voor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staan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waarin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glo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1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FFFFFF"/>
                </a:solidFill>
                <a:latin typeface="Century Gothic" charset="0"/>
              </a:rPr>
              <a:t>Sorgsaam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FFFFFF"/>
                </a:solidFill>
                <a:latin typeface="Century Gothic" charset="0"/>
              </a:rPr>
              <a:t>om te gee vir diegene in wie se diens ons is en met wie ons werk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FFFFFF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4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l-NL" sz="4000" b="1" dirty="0">
                <a:solidFill>
                  <a:srgbClr val="FFFFFF"/>
                </a:solidFill>
                <a:latin typeface="Century Gothic" charset="0"/>
              </a:rPr>
              <a:t>Bevoegdheid </a:t>
            </a:r>
          </a:p>
          <a:p>
            <a:pPr>
              <a:spcAft>
                <a:spcPts val="1200"/>
              </a:spcAft>
            </a:pPr>
            <a:r>
              <a:rPr lang="nl-NL" sz="3000" dirty="0">
                <a:solidFill>
                  <a:srgbClr val="FFFFFF"/>
                </a:solidFill>
                <a:latin typeface="Century Gothic" charset="0"/>
              </a:rPr>
              <a:t>die vermoë en bevoegdheid om die werk te doen waarvoor ons aangestel is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Ons</a:t>
            </a:r>
            <a:r>
              <a:rPr lang="en-ZA" sz="4400" b="1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ZA" sz="4400" b="1" dirty="0" err="1">
                <a:solidFill>
                  <a:srgbClr val="FFFFFF"/>
                </a:solidFill>
                <a:latin typeface="Century Gothic" charset="0"/>
              </a:rPr>
              <a:t>kernwaardes</a:t>
            </a:r>
            <a:endParaRPr lang="en-ZA" sz="4400" b="1" dirty="0">
              <a:solidFill>
                <a:srgbClr val="FFFFFF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81444"/>
      </p:ext>
    </p:extLst>
  </p:cSld>
  <p:clrMapOvr>
    <a:masterClrMapping/>
  </p:clrMapOvr>
</p:sld>
</file>

<file path=ppt/theme/theme1.xml><?xml version="1.0" encoding="utf-8"?>
<a:theme xmlns:a="http://schemas.openxmlformats.org/drawingml/2006/main" name="2020-WCED-slideshow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WCED 2021">
      <a:dk1>
        <a:sysClr val="windowText" lastClr="000000"/>
      </a:dk1>
      <a:lt1>
        <a:sysClr val="window" lastClr="FFFFFF"/>
      </a:lt1>
      <a:dk2>
        <a:srgbClr val="001489"/>
      </a:dk2>
      <a:lt2>
        <a:srgbClr val="FFFFFF"/>
      </a:lt2>
      <a:accent1>
        <a:srgbClr val="007DBA"/>
      </a:accent1>
      <a:accent2>
        <a:srgbClr val="BA0C2F"/>
      </a:accent2>
      <a:accent3>
        <a:srgbClr val="8FAD15"/>
      </a:accent3>
      <a:accent4>
        <a:srgbClr val="8D6E97"/>
      </a:accent4>
      <a:accent5>
        <a:srgbClr val="7FA9AE"/>
      </a:accent5>
      <a:accent6>
        <a:srgbClr val="FFC600"/>
      </a:accent6>
      <a:hlink>
        <a:srgbClr val="A6BBC8"/>
      </a:hlink>
      <a:folHlink>
        <a:srgbClr val="890C5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400</Words>
  <Application>Microsoft Office PowerPoint</Application>
  <PresentationFormat>On-screen Show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Century Gothic</vt:lpstr>
      <vt:lpstr>2020-WCED-slideshow</vt:lpstr>
      <vt:lpstr>3_Custom Design</vt:lpstr>
      <vt:lpstr>2_Custom Design</vt:lpstr>
      <vt:lpstr>7_Custom Design</vt:lpstr>
      <vt:lpstr>1_Custom Design</vt:lpstr>
      <vt:lpstr>6_Custom Design</vt:lpstr>
      <vt:lpstr>Custom Design</vt:lpstr>
      <vt:lpstr>5_Custom Design</vt:lpstr>
      <vt:lpstr>4_Custom Design</vt:lpstr>
      <vt:lpstr>WKOD Hulpbronne</vt:lpstr>
      <vt:lpstr>PowerPoint Presentation</vt:lpstr>
      <vt:lpstr>PowerPoint Presentation</vt:lpstr>
      <vt:lpstr>PowerPoint Presentation</vt:lpstr>
      <vt:lpstr>Mantra</vt:lpstr>
      <vt:lpstr>Mantra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Mantra</vt:lpstr>
      <vt:lpstr>Mantra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Cape Education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 Media3</dc:creator>
  <cp:lastModifiedBy>Melvine De Vos</cp:lastModifiedBy>
  <cp:revision>367</cp:revision>
  <dcterms:created xsi:type="dcterms:W3CDTF">2019-09-09T09:39:51Z</dcterms:created>
  <dcterms:modified xsi:type="dcterms:W3CDTF">2021-05-12T05:54:49Z</dcterms:modified>
</cp:coreProperties>
</file>