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686" r:id="rId3"/>
    <p:sldMasterId id="2147483684" r:id="rId4"/>
    <p:sldMasterId id="2147483671" r:id="rId5"/>
    <p:sldMasterId id="2147483692" r:id="rId6"/>
    <p:sldMasterId id="2147483690" r:id="rId7"/>
  </p:sldMasterIdLst>
  <p:sldIdLst>
    <p:sldId id="295" r:id="rId8"/>
    <p:sldId id="299" r:id="rId9"/>
    <p:sldId id="300" r:id="rId10"/>
    <p:sldId id="314" r:id="rId11"/>
    <p:sldId id="324" r:id="rId12"/>
    <p:sldId id="325" r:id="rId13"/>
    <p:sldId id="322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11" r:id="rId22"/>
    <p:sldId id="312" r:id="rId23"/>
    <p:sldId id="313" r:id="rId24"/>
    <p:sldId id="326" r:id="rId25"/>
    <p:sldId id="327" r:id="rId26"/>
    <p:sldId id="323" r:id="rId27"/>
    <p:sldId id="316" r:id="rId28"/>
    <p:sldId id="317" r:id="rId29"/>
    <p:sldId id="318" r:id="rId30"/>
    <p:sldId id="319" r:id="rId31"/>
    <p:sldId id="320" r:id="rId32"/>
    <p:sldId id="32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6">
          <p15:clr>
            <a:srgbClr val="A4A3A4"/>
          </p15:clr>
        </p15:guide>
        <p15:guide id="2" pos="224">
          <p15:clr>
            <a:srgbClr val="A4A3A4"/>
          </p15:clr>
        </p15:guide>
        <p15:guide id="3" orient="horz" pos="2044">
          <p15:clr>
            <a:srgbClr val="A4A3A4"/>
          </p15:clr>
        </p15:guide>
        <p15:guide id="4" orient="horz" pos="1702">
          <p15:clr>
            <a:srgbClr val="A4A3A4"/>
          </p15:clr>
        </p15:guide>
        <p15:guide id="5" orient="horz" pos="20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EE8"/>
    <a:srgbClr val="A6BBC8"/>
    <a:srgbClr val="5B7F89"/>
    <a:srgbClr val="001489"/>
    <a:srgbClr val="5B7F95"/>
    <a:srgbClr val="FFC600"/>
    <a:srgbClr val="C4D600"/>
    <a:srgbClr val="007DBA"/>
    <a:srgbClr val="00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98875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554" y="114"/>
      </p:cViewPr>
      <p:guideLst>
        <p:guide orient="horz" pos="1696"/>
        <p:guide pos="224"/>
        <p:guide orient="horz" pos="2044"/>
        <p:guide orient="horz" pos="1702"/>
        <p:guide orient="horz" pos="20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274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entury Gothic"/>
                <a:cs typeface="Century Gothic"/>
              </a:defRPr>
            </a:lvl1pPr>
            <a:lvl2pPr marL="742950" indent="-285750">
              <a:buFont typeface="Arial"/>
              <a:buChar char="•"/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12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725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24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6782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140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8630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208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806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14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003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77CB80-E95C-3841-AF1C-3661F464CF9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195F56-7990-6B44-9AC2-D8AEA6FB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148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651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503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0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4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4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733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274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entury Gothic"/>
                <a:cs typeface="Century Gothic"/>
              </a:defRPr>
            </a:lvl1pPr>
            <a:lvl2pPr marL="742950" indent="-285750">
              <a:buFont typeface="Arial"/>
              <a:buChar char="•"/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8559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8618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231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08864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4000" b="1">
                <a:solidFill>
                  <a:srgbClr val="0014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43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300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87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43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274969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/>
                <a:cs typeface="Century Gothic"/>
              </a:defRPr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/>
              </a:defRPr>
            </a:lvl1pPr>
            <a:lvl2pPr>
              <a:defRPr sz="2400">
                <a:latin typeface="Century Gothic"/>
              </a:defRPr>
            </a:lvl2pPr>
            <a:lvl3pPr>
              <a:defRPr sz="2000">
                <a:latin typeface="Century Gothic"/>
              </a:defRPr>
            </a:lvl3pPr>
            <a:lvl4pPr>
              <a:defRPr sz="1800">
                <a:latin typeface="Century Gothic"/>
              </a:defRPr>
            </a:lvl4pPr>
            <a:lvl5pPr>
              <a:defRPr sz="1800">
                <a:latin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00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400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4000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633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401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27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18" Type="http://schemas.openxmlformats.org/officeDocument/2006/relationships/image" Target="../media/image7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emf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7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1.emf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0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emf"/><Relationship Id="rId5" Type="http://schemas.openxmlformats.org/officeDocument/2006/relationships/image" Target="../media/image2.emf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-Blue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6089650"/>
            <a:ext cx="1512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4" y="5946263"/>
            <a:ext cx="1239891" cy="6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50838" y="322230"/>
            <a:ext cx="8473276" cy="535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140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9150" y="6089964"/>
            <a:ext cx="1485644" cy="467999"/>
          </a:xfrm>
          <a:prstGeom prst="rect">
            <a:avLst/>
          </a:prstGeom>
        </p:spPr>
      </p:pic>
      <p:pic>
        <p:nvPicPr>
          <p:cNvPr id="8" name="Picture 7" descr="WCG-Blue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6089650"/>
            <a:ext cx="1512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350838" y="322230"/>
            <a:ext cx="8473276" cy="535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14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981600" y="5947200"/>
            <a:ext cx="1260000" cy="622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089150" y="5909963"/>
            <a:ext cx="1686606" cy="64800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57200" y="1018800"/>
            <a:ext cx="8686800" cy="1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-Blu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6089650"/>
            <a:ext cx="1512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81600" y="5947200"/>
            <a:ext cx="1260000" cy="6227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89150" y="5909963"/>
            <a:ext cx="168660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4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425050"/>
            <a:ext cx="348894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52487" y="5947200"/>
            <a:ext cx="1260000" cy="622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9200" y="5909963"/>
            <a:ext cx="1686606" cy="6480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73200" y="1888241"/>
            <a:ext cx="7560000" cy="1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5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eng-PP-1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04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7200" y="1019310"/>
            <a:ext cx="8686800" cy="10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0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6089650"/>
            <a:ext cx="1512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981600" y="5925798"/>
            <a:ext cx="1263338" cy="62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88000" y="5936169"/>
            <a:ext cx="1621015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6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9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01489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01489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001489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1489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1489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1489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" y="324000"/>
            <a:ext cx="4311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53200" y="2667600"/>
            <a:ext cx="740537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6089650"/>
            <a:ext cx="1512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81600" y="5925798"/>
            <a:ext cx="1263338" cy="62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88000" y="5936169"/>
            <a:ext cx="1621015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69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/>
              <a:t>WCED Resources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4013200"/>
            <a:ext cx="6400800" cy="2581483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800" b="0" dirty="0"/>
              <a:t>2020 Theme</a:t>
            </a:r>
          </a:p>
          <a:p>
            <a:pPr>
              <a:spcBef>
                <a:spcPts val="500"/>
              </a:spcBef>
            </a:pPr>
            <a:r>
              <a:rPr lang="en-US" sz="2800" b="0" dirty="0"/>
              <a:t>Transform to Perform </a:t>
            </a:r>
          </a:p>
          <a:p>
            <a:pPr>
              <a:spcBef>
                <a:spcPts val="500"/>
              </a:spcBef>
            </a:pPr>
            <a:r>
              <a:rPr lang="en-US" sz="2800" b="0" dirty="0"/>
              <a:t>WCED Vision</a:t>
            </a:r>
          </a:p>
          <a:p>
            <a:pPr>
              <a:spcBef>
                <a:spcPts val="500"/>
              </a:spcBef>
            </a:pPr>
            <a:r>
              <a:rPr lang="en-US" sz="2800" b="0" dirty="0"/>
              <a:t>WCED Mantra</a:t>
            </a:r>
          </a:p>
          <a:p>
            <a:pPr>
              <a:spcBef>
                <a:spcPts val="500"/>
              </a:spcBef>
            </a:pPr>
            <a:r>
              <a:rPr lang="en-US" sz="2800" b="0" dirty="0"/>
              <a:t>Core Values with descriptions</a:t>
            </a:r>
          </a:p>
        </p:txBody>
      </p:sp>
    </p:spTree>
    <p:extLst>
      <p:ext uri="{BB962C8B-B14F-4D97-AF65-F5344CB8AC3E}">
        <p14:creationId xmlns:p14="http://schemas.microsoft.com/office/powerpoint/2010/main" val="279400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4" y="1439863"/>
            <a:ext cx="3921476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FFFFFF"/>
                </a:solidFill>
                <a:latin typeface="Century Gothic" charset="0"/>
              </a:rPr>
              <a:t>Accountability</a:t>
            </a:r>
          </a:p>
          <a:p>
            <a:pPr eaLnBrk="1" hangingPunct="1"/>
            <a:r>
              <a:rPr lang="en-US" sz="3000" dirty="0">
                <a:solidFill>
                  <a:srgbClr val="FFFFFF"/>
                </a:solidFill>
                <a:latin typeface="Century Gothic" charset="0"/>
              </a:rPr>
              <a:t>We take responsibility</a:t>
            </a:r>
            <a:r>
              <a:rPr lang="en-US" sz="3000" b="1" dirty="0">
                <a:solidFill>
                  <a:srgbClr val="FFFFFF"/>
                </a:solidFill>
                <a:latin typeface="Century Gothic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89275" cy="3089275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ZA" sz="4400" b="1">
                <a:solidFill>
                  <a:srgbClr val="FFFFFF"/>
                </a:solidFill>
                <a:latin typeface="Century Gothic" charset="0"/>
              </a:rPr>
              <a:t>Our Core Values</a:t>
            </a:r>
          </a:p>
        </p:txBody>
      </p:sp>
    </p:spTree>
    <p:extLst>
      <p:ext uri="{BB962C8B-B14F-4D97-AF65-F5344CB8AC3E}">
        <p14:creationId xmlns:p14="http://schemas.microsoft.com/office/powerpoint/2010/main" val="239941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3689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FFFFFF"/>
                </a:solidFill>
                <a:latin typeface="Century Gothic" charset="0"/>
              </a:rPr>
              <a:t>Integrity</a:t>
            </a:r>
          </a:p>
          <a:p>
            <a:pPr eaLnBrk="1" hangingPunct="1"/>
            <a:r>
              <a:rPr lang="en-US" sz="3000" dirty="0">
                <a:solidFill>
                  <a:srgbClr val="FFFFFF"/>
                </a:solidFill>
                <a:latin typeface="Century Gothic" charset="0"/>
              </a:rPr>
              <a:t>To be honest and do the right thing</a:t>
            </a:r>
            <a:r>
              <a:rPr lang="en-US" sz="3000" b="1" dirty="0">
                <a:solidFill>
                  <a:srgbClr val="FFFFFF"/>
                </a:solidFill>
                <a:latin typeface="Century Gothic" charset="0"/>
              </a:rPr>
              <a:t>.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89275" cy="3089275"/>
          </a:xfrm>
          <a:prstGeom prst="rect">
            <a:avLst/>
          </a:prstGeom>
          <a:noFill/>
          <a:ln>
            <a:noFill/>
          </a:ln>
          <a:effectLst>
            <a:outerShdw blurRad="889000" dist="635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ZA" sz="4400" b="1">
                <a:solidFill>
                  <a:srgbClr val="FFFFFF"/>
                </a:solidFill>
                <a:latin typeface="Century Gothic" charset="0"/>
              </a:rPr>
              <a:t>Our Core Values</a:t>
            </a:r>
          </a:p>
        </p:txBody>
      </p:sp>
    </p:spTree>
    <p:extLst>
      <p:ext uri="{BB962C8B-B14F-4D97-AF65-F5344CB8AC3E}">
        <p14:creationId xmlns:p14="http://schemas.microsoft.com/office/powerpoint/2010/main" val="263355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3689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FFFFFF"/>
                </a:solidFill>
                <a:latin typeface="Century Gothic" charset="0"/>
              </a:rPr>
              <a:t>Innovation</a:t>
            </a:r>
          </a:p>
          <a:p>
            <a:pPr eaLnBrk="1" hangingPunct="1"/>
            <a:r>
              <a:rPr lang="en-US" sz="3000" dirty="0">
                <a:solidFill>
                  <a:srgbClr val="FFFFFF"/>
                </a:solidFill>
                <a:latin typeface="Century Gothic" charset="0"/>
              </a:rPr>
              <a:t>To be open to new ideas and develop creative solutions to problems in a resourceful way.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98800" cy="3098800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ZA" sz="4400" b="1">
                <a:solidFill>
                  <a:srgbClr val="FFFFFF"/>
                </a:solidFill>
                <a:latin typeface="Century Gothic" charset="0"/>
              </a:rPr>
              <a:t>Our Core Values</a:t>
            </a:r>
          </a:p>
        </p:txBody>
      </p:sp>
    </p:spTree>
    <p:extLst>
      <p:ext uri="{BB962C8B-B14F-4D97-AF65-F5344CB8AC3E}">
        <p14:creationId xmlns:p14="http://schemas.microsoft.com/office/powerpoint/2010/main" val="358430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42767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FFFFFF"/>
                </a:solidFill>
                <a:latin typeface="Century Gothic" charset="0"/>
              </a:rPr>
              <a:t>Responsiveness</a:t>
            </a:r>
          </a:p>
          <a:p>
            <a:pPr eaLnBrk="1" hangingPunct="1"/>
            <a:r>
              <a:rPr lang="en-US" sz="3000" dirty="0">
                <a:solidFill>
                  <a:srgbClr val="FFFFFF"/>
                </a:solidFill>
                <a:latin typeface="Century Gothic" charset="0"/>
              </a:rPr>
              <a:t>To serve the needs of our citizens and employees.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79750" cy="3089275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ZA" sz="4400" b="1">
                <a:solidFill>
                  <a:srgbClr val="FFFFFF"/>
                </a:solidFill>
                <a:latin typeface="Century Gothic" charset="0"/>
              </a:rPr>
              <a:t>Our Core Values</a:t>
            </a:r>
          </a:p>
        </p:txBody>
      </p:sp>
    </p:spTree>
    <p:extLst>
      <p:ext uri="{BB962C8B-B14F-4D97-AF65-F5344CB8AC3E}">
        <p14:creationId xmlns:p14="http://schemas.microsoft.com/office/powerpoint/2010/main" val="2522894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60700"/>
            <a:ext cx="6388100" cy="723900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83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00" y="3304800"/>
            <a:ext cx="6660000" cy="20979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13484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00" y="3179200"/>
            <a:ext cx="6487200" cy="319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6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ackenfellHigh_HIGHRes-7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6" t="40502" r="38124" b="171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0388" y="3216275"/>
            <a:ext cx="4572000" cy="2997200"/>
          </a:xfrm>
          <a:prstGeom prst="rect">
            <a:avLst/>
          </a:prstGeom>
          <a:solidFill>
            <a:srgbClr val="A6BBC8">
              <a:alpha val="37000"/>
            </a:srgbClr>
          </a:solidFill>
          <a:effectLst/>
        </p:spPr>
        <p:txBody>
          <a:bodyPr lIns="180000" tIns="180000" rIns="0" bIns="180000"/>
          <a:lstStyle/>
          <a:p>
            <a:pPr>
              <a:defRPr/>
            </a:pPr>
            <a:r>
              <a:rPr lang="en-US" sz="3500" b="1" dirty="0">
                <a:solidFill>
                  <a:srgbClr val="003399"/>
                </a:solidFill>
                <a:latin typeface="Century Gothic"/>
                <a:cs typeface="Century Gothic"/>
              </a:rPr>
              <a:t>Quality Education</a:t>
            </a:r>
          </a:p>
          <a:p>
            <a:pPr>
              <a:defRPr/>
            </a:pPr>
            <a:r>
              <a:rPr lang="en-US" sz="3500" dirty="0">
                <a:solidFill>
                  <a:srgbClr val="003399"/>
                </a:solidFill>
                <a:latin typeface="Century Gothic"/>
                <a:cs typeface="Century Gothic"/>
              </a:rPr>
              <a:t>for every child</a:t>
            </a:r>
          </a:p>
          <a:p>
            <a:pPr>
              <a:defRPr/>
            </a:pPr>
            <a:r>
              <a:rPr lang="en-US" sz="3500" dirty="0">
                <a:solidFill>
                  <a:srgbClr val="003399"/>
                </a:solidFill>
                <a:latin typeface="Century Gothic"/>
                <a:cs typeface="Century Gothic"/>
              </a:rPr>
              <a:t>in every classroom</a:t>
            </a:r>
          </a:p>
          <a:p>
            <a:pPr>
              <a:defRPr/>
            </a:pPr>
            <a:r>
              <a:rPr lang="en-US" sz="3500" dirty="0">
                <a:solidFill>
                  <a:srgbClr val="003399"/>
                </a:solidFill>
                <a:latin typeface="Century Gothic"/>
                <a:cs typeface="Century Gothic"/>
              </a:rPr>
              <a:t>in every school </a:t>
            </a:r>
          </a:p>
          <a:p>
            <a:pPr>
              <a:defRPr/>
            </a:pPr>
            <a:r>
              <a:rPr lang="en-US" sz="3500" dirty="0">
                <a:solidFill>
                  <a:srgbClr val="003399"/>
                </a:solidFill>
                <a:latin typeface="Century Gothic"/>
                <a:cs typeface="Century Gothic"/>
              </a:rPr>
              <a:t>in the province.</a:t>
            </a:r>
          </a:p>
        </p:txBody>
      </p:sp>
    </p:spTree>
    <p:extLst>
      <p:ext uri="{BB962C8B-B14F-4D97-AF65-F5344CB8AC3E}">
        <p14:creationId xmlns:p14="http://schemas.microsoft.com/office/powerpoint/2010/main" val="769201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676400"/>
            <a:ext cx="6969760" cy="2658110"/>
          </a:xfrm>
          <a:prstGeom prst="rect">
            <a:avLst/>
          </a:prstGeom>
          <a:effectLst>
            <a:outerShdw blurRad="635000" dist="5080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Mantra</a:t>
            </a:r>
          </a:p>
        </p:txBody>
      </p:sp>
    </p:spTree>
    <p:extLst>
      <p:ext uri="{BB962C8B-B14F-4D97-AF65-F5344CB8AC3E}">
        <p14:creationId xmlns:p14="http://schemas.microsoft.com/office/powerpoint/2010/main" val="3822760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676400"/>
            <a:ext cx="6969760" cy="2658110"/>
          </a:xfrm>
          <a:prstGeom prst="rect">
            <a:avLst/>
          </a:prstGeom>
          <a:effectLst>
            <a:outerShdw blurRad="635000" dist="5080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Mantra</a:t>
            </a:r>
          </a:p>
        </p:txBody>
      </p:sp>
    </p:spTree>
    <p:extLst>
      <p:ext uri="{BB962C8B-B14F-4D97-AF65-F5344CB8AC3E}">
        <p14:creationId xmlns:p14="http://schemas.microsoft.com/office/powerpoint/2010/main" val="56561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00" y="2160000"/>
            <a:ext cx="6660000" cy="2558795"/>
          </a:xfrm>
          <a:prstGeom prst="rect">
            <a:avLst/>
          </a:prstGeom>
          <a:effectLst>
            <a:outerShdw blurRad="635000" dist="5080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48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03213"/>
            <a:ext cx="8809038" cy="1279525"/>
          </a:xfrm>
          <a:prstGeom prst="rect">
            <a:avLst/>
          </a:prstGeom>
          <a:noFill/>
          <a:ln>
            <a:noFill/>
          </a:ln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920240"/>
            <a:ext cx="772160" cy="7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3085783"/>
            <a:ext cx="772160" cy="7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4269740"/>
            <a:ext cx="772160" cy="7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912938"/>
            <a:ext cx="772160" cy="7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269740"/>
            <a:ext cx="769620" cy="7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20" y="3083243"/>
            <a:ext cx="7747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004561" y="4198620"/>
            <a:ext cx="296672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700" b="1" dirty="0">
                <a:solidFill>
                  <a:srgbClr val="001489"/>
                </a:solidFill>
                <a:latin typeface="Century Gothic" charset="0"/>
              </a:rPr>
              <a:t>Responsiveness</a:t>
            </a:r>
          </a:p>
          <a:p>
            <a:pPr eaLnBrk="1" hangingPunct="1"/>
            <a:r>
              <a:rPr lang="en-US" sz="1200" dirty="0">
                <a:solidFill>
                  <a:srgbClr val="001489"/>
                </a:solidFill>
                <a:latin typeface="Century Gothic" charset="0"/>
              </a:rPr>
              <a:t>To serve the needs of our citizens and employees.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899921" y="4198620"/>
            <a:ext cx="296672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700" b="1" dirty="0">
                <a:solidFill>
                  <a:srgbClr val="001489"/>
                </a:solidFill>
                <a:latin typeface="Century Gothic" charset="0"/>
              </a:rPr>
              <a:t>Accountability</a:t>
            </a:r>
          </a:p>
          <a:p>
            <a:pPr eaLnBrk="1" hangingPunct="1"/>
            <a:r>
              <a:rPr lang="en-US" sz="1200" dirty="0">
                <a:solidFill>
                  <a:srgbClr val="001489"/>
                </a:solidFill>
                <a:latin typeface="Century Gothic" charset="0"/>
              </a:rPr>
              <a:t>We take responsibility.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899921" y="3007043"/>
            <a:ext cx="2722879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700" b="1" dirty="0">
                <a:solidFill>
                  <a:srgbClr val="001489"/>
                </a:solidFill>
                <a:latin typeface="Century Gothic" charset="0"/>
              </a:rPr>
              <a:t>Competence</a:t>
            </a:r>
          </a:p>
          <a:p>
            <a:pPr eaLnBrk="1" hangingPunct="1"/>
            <a:r>
              <a:rPr lang="en-US" sz="1200" dirty="0">
                <a:solidFill>
                  <a:srgbClr val="001489"/>
                </a:solidFill>
                <a:latin typeface="Century Gothic" charset="0"/>
              </a:rPr>
              <a:t>The ability and capacity to do the job we were employed to do.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004561" y="3006000"/>
            <a:ext cx="296672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700" b="1" dirty="0">
                <a:solidFill>
                  <a:srgbClr val="001489"/>
                </a:solidFill>
                <a:latin typeface="Century Gothic" charset="0"/>
              </a:rPr>
              <a:t>Innovation</a:t>
            </a:r>
          </a:p>
          <a:p>
            <a:pPr eaLnBrk="1" hangingPunct="1"/>
            <a:r>
              <a:rPr lang="en-US" sz="1200" dirty="0">
                <a:solidFill>
                  <a:srgbClr val="001489"/>
                </a:solidFill>
                <a:latin typeface="Century Gothic" charset="0"/>
              </a:rPr>
              <a:t>To be open to new ideas and develop creative solutions to problems in a resourceful way.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004561" y="1900800"/>
            <a:ext cx="296672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700" b="1" dirty="0">
                <a:solidFill>
                  <a:srgbClr val="001489"/>
                </a:solidFill>
                <a:latin typeface="Century Gothic" charset="0"/>
              </a:rPr>
              <a:t>Integrity</a:t>
            </a:r>
          </a:p>
          <a:p>
            <a:pPr eaLnBrk="1" hangingPunct="1"/>
            <a:r>
              <a:rPr lang="en-US" sz="1200" dirty="0">
                <a:solidFill>
                  <a:srgbClr val="001489"/>
                </a:solidFill>
                <a:latin typeface="Century Gothic" charset="0"/>
              </a:rPr>
              <a:t>To be honest and do the right thing.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899921" y="1833246"/>
            <a:ext cx="296672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700" b="1" dirty="0">
                <a:solidFill>
                  <a:srgbClr val="001489"/>
                </a:solidFill>
                <a:latin typeface="Century Gothic" charset="0"/>
              </a:rPr>
              <a:t>Caring</a:t>
            </a:r>
          </a:p>
          <a:p>
            <a:pPr eaLnBrk="1" hangingPunct="1"/>
            <a:r>
              <a:rPr lang="en-US" sz="1200" dirty="0">
                <a:solidFill>
                  <a:srgbClr val="001489"/>
                </a:solidFill>
                <a:latin typeface="Century Gothic" charset="0"/>
              </a:rPr>
              <a:t>To care for those we serve and work with.</a:t>
            </a:r>
          </a:p>
        </p:txBody>
      </p:sp>
    </p:spTree>
    <p:extLst>
      <p:ext uri="{BB962C8B-B14F-4D97-AF65-F5344CB8AC3E}">
        <p14:creationId xmlns:p14="http://schemas.microsoft.com/office/powerpoint/2010/main" val="2694967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89275" cy="3089275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3689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001489"/>
                </a:solidFill>
                <a:latin typeface="Century Gothic" charset="0"/>
              </a:rPr>
              <a:t>Caring</a:t>
            </a:r>
          </a:p>
          <a:p>
            <a:pPr eaLnBrk="1" hangingPunct="1"/>
            <a:r>
              <a:rPr lang="en-US" sz="3000" dirty="0">
                <a:solidFill>
                  <a:srgbClr val="001489"/>
                </a:solidFill>
                <a:latin typeface="Century Gothic" charset="0"/>
              </a:rPr>
              <a:t>To care for those we serve and work with.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ZA" sz="4400" b="1" dirty="0">
                <a:solidFill>
                  <a:srgbClr val="001489"/>
                </a:solidFill>
                <a:latin typeface="Century Gothic" charset="0"/>
              </a:rPr>
              <a:t>Our Core Values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4010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3689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001489"/>
                </a:solidFill>
                <a:latin typeface="Century Gothic" charset="0"/>
              </a:rPr>
              <a:t>Competence</a:t>
            </a:r>
          </a:p>
          <a:p>
            <a:pPr eaLnBrk="1" hangingPunct="1"/>
            <a:r>
              <a:rPr lang="en-US" sz="3000" dirty="0">
                <a:solidFill>
                  <a:srgbClr val="001489"/>
                </a:solidFill>
                <a:latin typeface="Century Gothic" charset="0"/>
              </a:rPr>
              <a:t>The ability and capacity to do the job we were employed to do</a:t>
            </a:r>
            <a:r>
              <a:rPr lang="en-US" sz="3000" b="1" dirty="0">
                <a:solidFill>
                  <a:srgbClr val="001489"/>
                </a:solidFill>
                <a:latin typeface="Century Gothic" charset="0"/>
              </a:rPr>
              <a:t>.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89275" cy="3089275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ZA" sz="4400" b="1">
                <a:solidFill>
                  <a:srgbClr val="001489"/>
                </a:solidFill>
                <a:latin typeface="Century Gothic" charset="0"/>
              </a:rPr>
              <a:t>Our Core Values</a:t>
            </a:r>
          </a:p>
        </p:txBody>
      </p:sp>
    </p:spTree>
    <p:extLst>
      <p:ext uri="{BB962C8B-B14F-4D97-AF65-F5344CB8AC3E}">
        <p14:creationId xmlns:p14="http://schemas.microsoft.com/office/powerpoint/2010/main" val="999844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4005364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001489"/>
                </a:solidFill>
                <a:latin typeface="Century Gothic" charset="0"/>
              </a:rPr>
              <a:t>Accountability</a:t>
            </a:r>
          </a:p>
          <a:p>
            <a:pPr eaLnBrk="1" hangingPunct="1"/>
            <a:r>
              <a:rPr lang="en-US" sz="3000" dirty="0">
                <a:solidFill>
                  <a:srgbClr val="001489"/>
                </a:solidFill>
                <a:latin typeface="Century Gothic" charset="0"/>
              </a:rPr>
              <a:t>We take responsibility</a:t>
            </a:r>
            <a:r>
              <a:rPr lang="en-US" sz="3000" b="1" dirty="0">
                <a:solidFill>
                  <a:srgbClr val="001489"/>
                </a:solidFill>
                <a:latin typeface="Century Gothic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89275" cy="3089275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ZA" sz="4400" b="1">
                <a:solidFill>
                  <a:srgbClr val="001489"/>
                </a:solidFill>
                <a:latin typeface="Century Gothic" charset="0"/>
              </a:rPr>
              <a:t>Our Core Values</a:t>
            </a:r>
          </a:p>
        </p:txBody>
      </p:sp>
    </p:spTree>
    <p:extLst>
      <p:ext uri="{BB962C8B-B14F-4D97-AF65-F5344CB8AC3E}">
        <p14:creationId xmlns:p14="http://schemas.microsoft.com/office/powerpoint/2010/main" val="2393171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3689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001489"/>
                </a:solidFill>
                <a:latin typeface="Century Gothic" charset="0"/>
              </a:rPr>
              <a:t>Integrity</a:t>
            </a:r>
          </a:p>
          <a:p>
            <a:pPr eaLnBrk="1" hangingPunct="1"/>
            <a:r>
              <a:rPr lang="en-US" sz="3000" dirty="0">
                <a:solidFill>
                  <a:srgbClr val="001489"/>
                </a:solidFill>
                <a:latin typeface="Century Gothic" charset="0"/>
              </a:rPr>
              <a:t>To be honest and do the right thing</a:t>
            </a:r>
            <a:r>
              <a:rPr lang="en-US" sz="3000" b="1" dirty="0">
                <a:solidFill>
                  <a:srgbClr val="001489"/>
                </a:solidFill>
                <a:latin typeface="Century Gothic" charset="0"/>
              </a:rPr>
              <a:t>.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89275" cy="3089275"/>
          </a:xfrm>
          <a:prstGeom prst="rect">
            <a:avLst/>
          </a:prstGeom>
          <a:noFill/>
          <a:ln>
            <a:noFill/>
          </a:ln>
          <a:effectLst>
            <a:outerShdw blurRad="889000" dist="635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ZA" sz="4400" b="1" dirty="0">
                <a:solidFill>
                  <a:srgbClr val="001489"/>
                </a:solidFill>
                <a:latin typeface="Century Gothic" charset="0"/>
              </a:rPr>
              <a:t>Our Core Values</a:t>
            </a:r>
          </a:p>
        </p:txBody>
      </p:sp>
    </p:spTree>
    <p:extLst>
      <p:ext uri="{BB962C8B-B14F-4D97-AF65-F5344CB8AC3E}">
        <p14:creationId xmlns:p14="http://schemas.microsoft.com/office/powerpoint/2010/main" val="4268144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3689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001489"/>
                </a:solidFill>
                <a:latin typeface="Century Gothic" charset="0"/>
              </a:rPr>
              <a:t>Innovation</a:t>
            </a:r>
          </a:p>
          <a:p>
            <a:pPr eaLnBrk="1" hangingPunct="1"/>
            <a:r>
              <a:rPr lang="en-US" sz="3000" dirty="0">
                <a:solidFill>
                  <a:srgbClr val="001489"/>
                </a:solidFill>
                <a:latin typeface="Century Gothic" charset="0"/>
              </a:rPr>
              <a:t>To be open to new ideas and develop creative solutions to problems in a resourceful way.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98800" cy="3098800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ZA" sz="4400" b="1" dirty="0">
                <a:solidFill>
                  <a:srgbClr val="001489"/>
                </a:solidFill>
                <a:latin typeface="Century Gothic" charset="0"/>
              </a:rPr>
              <a:t>Our Core Values</a:t>
            </a:r>
          </a:p>
        </p:txBody>
      </p:sp>
    </p:spTree>
    <p:extLst>
      <p:ext uri="{BB962C8B-B14F-4D97-AF65-F5344CB8AC3E}">
        <p14:creationId xmlns:p14="http://schemas.microsoft.com/office/powerpoint/2010/main" val="794978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42767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001489"/>
                </a:solidFill>
                <a:latin typeface="Century Gothic" charset="0"/>
              </a:rPr>
              <a:t>Responsiveness</a:t>
            </a:r>
          </a:p>
          <a:p>
            <a:pPr eaLnBrk="1" hangingPunct="1"/>
            <a:r>
              <a:rPr lang="en-US" sz="3000" dirty="0">
                <a:solidFill>
                  <a:srgbClr val="001489"/>
                </a:solidFill>
                <a:latin typeface="Century Gothic" charset="0"/>
              </a:rPr>
              <a:t>To serve the needs of our citizens and employees.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79750" cy="3089275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ZA" sz="4400" b="1" dirty="0">
                <a:solidFill>
                  <a:srgbClr val="001489"/>
                </a:solidFill>
                <a:latin typeface="Century Gothic" charset="0"/>
              </a:rPr>
              <a:t>Our Core Values</a:t>
            </a:r>
          </a:p>
        </p:txBody>
      </p:sp>
    </p:spTree>
    <p:extLst>
      <p:ext uri="{BB962C8B-B14F-4D97-AF65-F5344CB8AC3E}">
        <p14:creationId xmlns:p14="http://schemas.microsoft.com/office/powerpoint/2010/main" val="346390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00" y="2160000"/>
            <a:ext cx="6660000" cy="3291853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57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ackenfellHigh_HIGHRes-7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6" t="40502" r="38124" b="171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0388" y="3216275"/>
            <a:ext cx="4572000" cy="2997200"/>
          </a:xfrm>
          <a:prstGeom prst="rect">
            <a:avLst/>
          </a:prstGeom>
          <a:solidFill>
            <a:srgbClr val="A6BBC8">
              <a:alpha val="37000"/>
            </a:srgbClr>
          </a:solidFill>
          <a:effectLst/>
        </p:spPr>
        <p:txBody>
          <a:bodyPr lIns="180000" tIns="180000" rIns="0" bIns="180000"/>
          <a:lstStyle/>
          <a:p>
            <a:pPr>
              <a:defRPr/>
            </a:pPr>
            <a:r>
              <a:rPr lang="en-US" sz="3500" b="1" dirty="0">
                <a:solidFill>
                  <a:srgbClr val="003399"/>
                </a:solidFill>
                <a:latin typeface="Century Gothic"/>
                <a:cs typeface="Century Gothic"/>
              </a:rPr>
              <a:t>Quality Education</a:t>
            </a:r>
          </a:p>
          <a:p>
            <a:pPr>
              <a:defRPr/>
            </a:pPr>
            <a:r>
              <a:rPr lang="en-US" sz="3500" dirty="0">
                <a:solidFill>
                  <a:srgbClr val="003399"/>
                </a:solidFill>
                <a:latin typeface="Century Gothic"/>
                <a:cs typeface="Century Gothic"/>
              </a:rPr>
              <a:t>for every child</a:t>
            </a:r>
          </a:p>
          <a:p>
            <a:pPr>
              <a:defRPr/>
            </a:pPr>
            <a:r>
              <a:rPr lang="en-US" sz="3500" dirty="0">
                <a:solidFill>
                  <a:srgbClr val="003399"/>
                </a:solidFill>
                <a:latin typeface="Century Gothic"/>
                <a:cs typeface="Century Gothic"/>
              </a:rPr>
              <a:t>in every classroom</a:t>
            </a:r>
          </a:p>
          <a:p>
            <a:pPr>
              <a:defRPr/>
            </a:pPr>
            <a:r>
              <a:rPr lang="en-US" sz="3500" dirty="0">
                <a:solidFill>
                  <a:srgbClr val="003399"/>
                </a:solidFill>
                <a:latin typeface="Century Gothic"/>
                <a:cs typeface="Century Gothic"/>
              </a:rPr>
              <a:t>in every school </a:t>
            </a:r>
          </a:p>
          <a:p>
            <a:pPr>
              <a:defRPr/>
            </a:pPr>
            <a:r>
              <a:rPr lang="en-US" sz="3500" dirty="0">
                <a:solidFill>
                  <a:srgbClr val="003399"/>
                </a:solidFill>
                <a:latin typeface="Century Gothic"/>
                <a:cs typeface="Century Gothic"/>
              </a:rPr>
              <a:t>in the province.</a:t>
            </a:r>
          </a:p>
        </p:txBody>
      </p:sp>
    </p:spTree>
    <p:extLst>
      <p:ext uri="{BB962C8B-B14F-4D97-AF65-F5344CB8AC3E}">
        <p14:creationId xmlns:p14="http://schemas.microsoft.com/office/powerpoint/2010/main" val="364774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676400"/>
            <a:ext cx="6969760" cy="2658110"/>
          </a:xfrm>
          <a:prstGeom prst="rect">
            <a:avLst/>
          </a:prstGeom>
          <a:effectLst>
            <a:outerShdw blurRad="635000" dist="5080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Mantra</a:t>
            </a:r>
          </a:p>
        </p:txBody>
      </p:sp>
    </p:spTree>
    <p:extLst>
      <p:ext uri="{BB962C8B-B14F-4D97-AF65-F5344CB8AC3E}">
        <p14:creationId xmlns:p14="http://schemas.microsoft.com/office/powerpoint/2010/main" val="137494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676400"/>
            <a:ext cx="6969760" cy="2658110"/>
          </a:xfrm>
          <a:prstGeom prst="rect">
            <a:avLst/>
          </a:prstGeom>
          <a:effectLst>
            <a:outerShdw blurRad="635000" dist="5080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Mantra</a:t>
            </a:r>
          </a:p>
        </p:txBody>
      </p:sp>
    </p:spTree>
    <p:extLst>
      <p:ext uri="{BB962C8B-B14F-4D97-AF65-F5344CB8AC3E}">
        <p14:creationId xmlns:p14="http://schemas.microsoft.com/office/powerpoint/2010/main" val="198293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03213"/>
            <a:ext cx="8809038" cy="1279525"/>
          </a:xfrm>
          <a:prstGeom prst="rect">
            <a:avLst/>
          </a:prstGeom>
          <a:noFill/>
          <a:ln>
            <a:noFill/>
          </a:ln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920240"/>
            <a:ext cx="772160" cy="772160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3085783"/>
            <a:ext cx="772160" cy="772160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4269740"/>
            <a:ext cx="772160" cy="772160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912938"/>
            <a:ext cx="772160" cy="772160"/>
          </a:xfrm>
          <a:prstGeom prst="rect">
            <a:avLst/>
          </a:prstGeom>
          <a:noFill/>
          <a:ln>
            <a:noFill/>
          </a:ln>
          <a:effectLst>
            <a:outerShdw blurRad="889000" dist="635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269740"/>
            <a:ext cx="769620" cy="772160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20" y="3083243"/>
            <a:ext cx="774700" cy="774700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004561" y="4198620"/>
            <a:ext cx="296672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700" b="1" dirty="0">
                <a:solidFill>
                  <a:srgbClr val="FFFFFF"/>
                </a:solidFill>
                <a:latin typeface="Century Gothic" charset="0"/>
              </a:rPr>
              <a:t>Responsiveness</a:t>
            </a:r>
          </a:p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entury Gothic" charset="0"/>
              </a:rPr>
              <a:t>To serve the needs of our citizens and employees.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899921" y="4198620"/>
            <a:ext cx="296672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700" b="1" dirty="0">
                <a:solidFill>
                  <a:srgbClr val="FFFFFF"/>
                </a:solidFill>
                <a:latin typeface="Century Gothic" charset="0"/>
              </a:rPr>
              <a:t>Accountability</a:t>
            </a:r>
          </a:p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entury Gothic" charset="0"/>
              </a:rPr>
              <a:t>We take responsibility.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899921" y="3007043"/>
            <a:ext cx="2722879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700" b="1" dirty="0">
                <a:solidFill>
                  <a:srgbClr val="FFFFFF"/>
                </a:solidFill>
                <a:latin typeface="Century Gothic" charset="0"/>
              </a:rPr>
              <a:t>Competence</a:t>
            </a:r>
          </a:p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entury Gothic" charset="0"/>
              </a:rPr>
              <a:t>The ability and capacity to do the job we were employed to do.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004561" y="3006000"/>
            <a:ext cx="296672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700" b="1" dirty="0">
                <a:solidFill>
                  <a:srgbClr val="FFFFFF"/>
                </a:solidFill>
                <a:latin typeface="Century Gothic" charset="0"/>
              </a:rPr>
              <a:t>Innovation</a:t>
            </a:r>
          </a:p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entury Gothic" charset="0"/>
              </a:rPr>
              <a:t>To be open to new ideas and develop creative solutions to problems in a resourceful way.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004561" y="1900800"/>
            <a:ext cx="296672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700" b="1" dirty="0">
                <a:solidFill>
                  <a:srgbClr val="FFFFFF"/>
                </a:solidFill>
                <a:latin typeface="Century Gothic" charset="0"/>
              </a:rPr>
              <a:t>Integrity</a:t>
            </a:r>
          </a:p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entury Gothic" charset="0"/>
              </a:rPr>
              <a:t>To be honest and do the right thing.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899921" y="1833246"/>
            <a:ext cx="296672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700" b="1" dirty="0">
                <a:solidFill>
                  <a:srgbClr val="FFFFFF"/>
                </a:solidFill>
                <a:latin typeface="Century Gothic" charset="0"/>
              </a:rPr>
              <a:t>Caring</a:t>
            </a:r>
          </a:p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entury Gothic" charset="0"/>
              </a:rPr>
              <a:t>To care for those we serve and work with.</a:t>
            </a:r>
          </a:p>
        </p:txBody>
      </p:sp>
    </p:spTree>
    <p:extLst>
      <p:ext uri="{BB962C8B-B14F-4D97-AF65-F5344CB8AC3E}">
        <p14:creationId xmlns:p14="http://schemas.microsoft.com/office/powerpoint/2010/main" val="44151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89275" cy="3089275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3689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FFFFFF"/>
                </a:solidFill>
                <a:latin typeface="Century Gothic" charset="0"/>
              </a:rPr>
              <a:t>Caring</a:t>
            </a:r>
          </a:p>
          <a:p>
            <a:pPr eaLnBrk="1" hangingPunct="1"/>
            <a:r>
              <a:rPr lang="en-US" sz="3000" dirty="0">
                <a:solidFill>
                  <a:srgbClr val="FFFFFF"/>
                </a:solidFill>
                <a:latin typeface="Century Gothic" charset="0"/>
              </a:rPr>
              <a:t>To care for those we serve and work with.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ZA" sz="4400" b="1" dirty="0">
                <a:solidFill>
                  <a:srgbClr val="FFFFFF"/>
                </a:solidFill>
                <a:latin typeface="Century Gothic" charset="0"/>
              </a:rPr>
              <a:t>Our Core Values</a:t>
            </a:r>
          </a:p>
        </p:txBody>
      </p:sp>
    </p:spTree>
    <p:extLst>
      <p:ext uri="{BB962C8B-B14F-4D97-AF65-F5344CB8AC3E}">
        <p14:creationId xmlns:p14="http://schemas.microsoft.com/office/powerpoint/2010/main" val="342744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27575" y="1439863"/>
            <a:ext cx="3689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FFFFFF"/>
                </a:solidFill>
                <a:latin typeface="Century Gothic" charset="0"/>
              </a:rPr>
              <a:t>Competence</a:t>
            </a:r>
          </a:p>
          <a:p>
            <a:pPr eaLnBrk="1" hangingPunct="1"/>
            <a:r>
              <a:rPr lang="en-US" sz="3000" dirty="0">
                <a:solidFill>
                  <a:srgbClr val="FFFFFF"/>
                </a:solidFill>
                <a:latin typeface="Century Gothic" charset="0"/>
              </a:rPr>
              <a:t>The ability and capacity to do the job we were employed to do</a:t>
            </a:r>
            <a:r>
              <a:rPr lang="en-US" sz="3000" b="1" dirty="0">
                <a:solidFill>
                  <a:srgbClr val="FFFFFF"/>
                </a:solidFill>
                <a:latin typeface="Century Gothic" charset="0"/>
              </a:rPr>
              <a:t>.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3089275" cy="3089275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5275" y="180975"/>
            <a:ext cx="850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ZA" sz="4400" b="1">
                <a:solidFill>
                  <a:srgbClr val="FFFFFF"/>
                </a:solidFill>
                <a:latin typeface="Century Gothic" charset="0"/>
              </a:rPr>
              <a:t>Our Core Values</a:t>
            </a:r>
          </a:p>
        </p:txBody>
      </p:sp>
    </p:spTree>
    <p:extLst>
      <p:ext uri="{BB962C8B-B14F-4D97-AF65-F5344CB8AC3E}">
        <p14:creationId xmlns:p14="http://schemas.microsoft.com/office/powerpoint/2010/main" val="3250281444"/>
      </p:ext>
    </p:extLst>
  </p:cSld>
  <p:clrMapOvr>
    <a:masterClrMapping/>
  </p:clrMapOvr>
</p:sld>
</file>

<file path=ppt/theme/theme1.xml><?xml version="1.0" encoding="utf-8"?>
<a:theme xmlns:a="http://schemas.openxmlformats.org/drawingml/2006/main" name="2020-WCED-slideshow">
  <a:themeElements>
    <a:clrScheme name="WCED RGB">
      <a:dk1>
        <a:sysClr val="windowText" lastClr="000000"/>
      </a:dk1>
      <a:lt1>
        <a:srgbClr val="FFFFFF"/>
      </a:lt1>
      <a:dk2>
        <a:srgbClr val="001489"/>
      </a:dk2>
      <a:lt2>
        <a:srgbClr val="A6BBC8"/>
      </a:lt2>
      <a:accent1>
        <a:srgbClr val="5B7F95"/>
      </a:accent1>
      <a:accent2>
        <a:srgbClr val="890C58"/>
      </a:accent2>
      <a:accent3>
        <a:srgbClr val="8FAD15"/>
      </a:accent3>
      <a:accent4>
        <a:srgbClr val="8D6E97"/>
      </a:accent4>
      <a:accent5>
        <a:srgbClr val="007DBA"/>
      </a:accent5>
      <a:accent6>
        <a:srgbClr val="FFC600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WCED RGB">
      <a:dk1>
        <a:sysClr val="windowText" lastClr="000000"/>
      </a:dk1>
      <a:lt1>
        <a:srgbClr val="FFFFFF"/>
      </a:lt1>
      <a:dk2>
        <a:srgbClr val="001489"/>
      </a:dk2>
      <a:lt2>
        <a:srgbClr val="A6BBC8"/>
      </a:lt2>
      <a:accent1>
        <a:srgbClr val="5B7F95"/>
      </a:accent1>
      <a:accent2>
        <a:srgbClr val="890C58"/>
      </a:accent2>
      <a:accent3>
        <a:srgbClr val="8FAD15"/>
      </a:accent3>
      <a:accent4>
        <a:srgbClr val="8D6E97"/>
      </a:accent4>
      <a:accent5>
        <a:srgbClr val="007DBA"/>
      </a:accent5>
      <a:accent6>
        <a:srgbClr val="FFC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WCED RGB">
      <a:dk1>
        <a:sysClr val="windowText" lastClr="000000"/>
      </a:dk1>
      <a:lt1>
        <a:srgbClr val="FFFFFF"/>
      </a:lt1>
      <a:dk2>
        <a:srgbClr val="001489"/>
      </a:dk2>
      <a:lt2>
        <a:srgbClr val="A6BBC8"/>
      </a:lt2>
      <a:accent1>
        <a:srgbClr val="5B7F95"/>
      </a:accent1>
      <a:accent2>
        <a:srgbClr val="890C58"/>
      </a:accent2>
      <a:accent3>
        <a:srgbClr val="8FAD15"/>
      </a:accent3>
      <a:accent4>
        <a:srgbClr val="8D6E97"/>
      </a:accent4>
      <a:accent5>
        <a:srgbClr val="007DBA"/>
      </a:accent5>
      <a:accent6>
        <a:srgbClr val="FFC600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366</Words>
  <Application>Microsoft Office PowerPoint</Application>
  <PresentationFormat>On-screen Show (4:3)</PresentationFormat>
  <Paragraphs>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MS PGothic</vt:lpstr>
      <vt:lpstr>Arial</vt:lpstr>
      <vt:lpstr>Calibri</vt:lpstr>
      <vt:lpstr>Century Gothic</vt:lpstr>
      <vt:lpstr>2020-WCED-slideshow</vt:lpstr>
      <vt:lpstr>3_Custom Design</vt:lpstr>
      <vt:lpstr>2_Custom Design</vt:lpstr>
      <vt:lpstr>1_Custom Design</vt:lpstr>
      <vt:lpstr>Custom Design</vt:lpstr>
      <vt:lpstr>5_Custom Design</vt:lpstr>
      <vt:lpstr>4_Custom Design</vt:lpstr>
      <vt:lpstr>WCED Resources</vt:lpstr>
      <vt:lpstr>PowerPoint Presentation</vt:lpstr>
      <vt:lpstr>PowerPoint Presentation</vt:lpstr>
      <vt:lpstr>PowerPoint Presentation</vt:lpstr>
      <vt:lpstr>Mantra</vt:lpstr>
      <vt:lpstr>Mantra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Mantra</vt:lpstr>
      <vt:lpstr>Mantra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Cape Education Dept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 Media3</dc:creator>
  <cp:lastModifiedBy>Duane Christiaans</cp:lastModifiedBy>
  <cp:revision>304</cp:revision>
  <dcterms:created xsi:type="dcterms:W3CDTF">2019-09-09T09:39:51Z</dcterms:created>
  <dcterms:modified xsi:type="dcterms:W3CDTF">2020-01-15T12:41:32Z</dcterms:modified>
</cp:coreProperties>
</file>