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4" r:id="rId4"/>
  </p:sldMasterIdLst>
  <p:sldIdLst>
    <p:sldId id="256" r:id="rId5"/>
    <p:sldId id="275" r:id="rId6"/>
    <p:sldId id="276" r:id="rId7"/>
    <p:sldId id="277" r:id="rId8"/>
    <p:sldId id="278" r:id="rId9"/>
    <p:sldId id="279" r:id="rId10"/>
    <p:sldId id="281" r:id="rId11"/>
    <p:sldId id="280"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515054"/>
    <a:srgbClr val="E36F39"/>
    <a:srgbClr val="E45F16"/>
    <a:srgbClr val="FFF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56" autoAdjust="0"/>
    <p:restoredTop sz="94694"/>
  </p:normalViewPr>
  <p:slideViewPr>
    <p:cSldViewPr snapToGrid="0" snapToObjects="1">
      <p:cViewPr varScale="1">
        <p:scale>
          <a:sx n="108" d="100"/>
          <a:sy n="108" d="100"/>
        </p:scale>
        <p:origin x="154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5B07166-1F05-A547-8793-A445AD038EDA}"/>
              </a:ext>
            </a:extLst>
          </p:cNvPr>
          <p:cNvSpPr/>
          <p:nvPr userDrawn="1"/>
        </p:nvSpPr>
        <p:spPr>
          <a:xfrm>
            <a:off x="0" y="182016"/>
            <a:ext cx="9144000" cy="6858000"/>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 name="Vertical Title 1">
            <a:extLst>
              <a:ext uri="{FF2B5EF4-FFF2-40B4-BE49-F238E27FC236}">
                <a16:creationId xmlns:a16="http://schemas.microsoft.com/office/drawing/2014/main" id="{877B0926-C684-4A46-8936-5864E58DB415}"/>
              </a:ext>
            </a:extLst>
          </p:cNvPr>
          <p:cNvSpPr>
            <a:spLocks noGrp="1"/>
          </p:cNvSpPr>
          <p:nvPr>
            <p:ph type="title" orient="vert" hasCustomPrompt="1"/>
          </p:nvPr>
        </p:nvSpPr>
        <p:spPr>
          <a:xfrm>
            <a:off x="3349945" y="3287081"/>
            <a:ext cx="5523836" cy="1325563"/>
          </a:xfrm>
          <a:prstGeom prst="rect">
            <a:avLst/>
          </a:prstGeom>
        </p:spPr>
        <p:txBody>
          <a:bodyPr vert="horz" lIns="91440" tIns="45720" rIns="91440" bIns="45720" rtlCol="0" anchor="ctr">
            <a:normAutofit/>
          </a:bodyPr>
          <a:lstStyle>
            <a:lvl1pPr algn="l" defTabSz="685766" rtl="0" eaLnBrk="1" latinLnBrk="0" hangingPunct="1">
              <a:lnSpc>
                <a:spcPct val="90000"/>
              </a:lnSpc>
              <a:spcBef>
                <a:spcPct val="0"/>
              </a:spcBef>
              <a:buNone/>
              <a:defRPr sz="4050" b="1" i="0" kern="1200">
                <a:solidFill>
                  <a:srgbClr val="515054"/>
                </a:solidFill>
                <a:latin typeface="Arial Black" panose="020B0604020202020204" pitchFamily="34" charset="0"/>
                <a:ea typeface="+mj-ea"/>
                <a:cs typeface="Arial Black" panose="020B0604020202020204" pitchFamily="34" charset="0"/>
              </a:defRPr>
            </a:lvl1pPr>
          </a:lstStyle>
          <a:p>
            <a:r>
              <a:rPr lang="en-US" dirty="0"/>
              <a:t>PRESENTATION </a:t>
            </a:r>
            <a:br>
              <a:rPr lang="en-US" dirty="0"/>
            </a:br>
            <a:r>
              <a:rPr lang="en-US" dirty="0"/>
              <a:t>TITLE</a:t>
            </a:r>
          </a:p>
        </p:txBody>
      </p:sp>
      <p:pic>
        <p:nvPicPr>
          <p:cNvPr id="11" name="Picture 10">
            <a:extLst>
              <a:ext uri="{FF2B5EF4-FFF2-40B4-BE49-F238E27FC236}">
                <a16:creationId xmlns:a16="http://schemas.microsoft.com/office/drawing/2014/main" id="{154F011F-ED35-564E-ABC8-141EF141669A}"/>
              </a:ext>
            </a:extLst>
          </p:cNvPr>
          <p:cNvPicPr>
            <a:picLocks noChangeAspect="1"/>
          </p:cNvPicPr>
          <p:nvPr userDrawn="1"/>
        </p:nvPicPr>
        <p:blipFill>
          <a:blip r:embed="rId2"/>
          <a:stretch>
            <a:fillRect/>
          </a:stretch>
        </p:blipFill>
        <p:spPr>
          <a:xfrm>
            <a:off x="1706993" y="-5986"/>
            <a:ext cx="1981200" cy="1803400"/>
          </a:xfrm>
          <a:prstGeom prst="rect">
            <a:avLst/>
          </a:prstGeom>
        </p:spPr>
      </p:pic>
      <p:pic>
        <p:nvPicPr>
          <p:cNvPr id="12" name="Picture 11">
            <a:extLst>
              <a:ext uri="{FF2B5EF4-FFF2-40B4-BE49-F238E27FC236}">
                <a16:creationId xmlns:a16="http://schemas.microsoft.com/office/drawing/2014/main" id="{C7BD53C4-CA88-7340-BCD5-512C53C1CDD8}"/>
              </a:ext>
            </a:extLst>
          </p:cNvPr>
          <p:cNvPicPr>
            <a:picLocks noChangeAspect="1"/>
          </p:cNvPicPr>
          <p:nvPr userDrawn="1"/>
        </p:nvPicPr>
        <p:blipFill>
          <a:blip r:embed="rId3"/>
          <a:stretch>
            <a:fillRect/>
          </a:stretch>
        </p:blipFill>
        <p:spPr>
          <a:xfrm>
            <a:off x="270219" y="2208212"/>
            <a:ext cx="3079726" cy="4467772"/>
          </a:xfrm>
          <a:prstGeom prst="rect">
            <a:avLst/>
          </a:prstGeom>
        </p:spPr>
      </p:pic>
      <p:pic>
        <p:nvPicPr>
          <p:cNvPr id="13" name="Picture 12">
            <a:extLst>
              <a:ext uri="{FF2B5EF4-FFF2-40B4-BE49-F238E27FC236}">
                <a16:creationId xmlns:a16="http://schemas.microsoft.com/office/drawing/2014/main" id="{9EB90EA0-FA5C-BD42-AB5E-9F5DD83D128F}"/>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spTree>
    <p:extLst>
      <p:ext uri="{BB962C8B-B14F-4D97-AF65-F5344CB8AC3E}">
        <p14:creationId xmlns:p14="http://schemas.microsoft.com/office/powerpoint/2010/main" val="1425358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A7D8A2D-8D7F-8D46-B8E2-5F9A2A3B0D0F}"/>
              </a:ext>
            </a:extLst>
          </p:cNvPr>
          <p:cNvSpPr/>
          <p:nvPr userDrawn="1"/>
        </p:nvSpPr>
        <p:spPr>
          <a:xfrm>
            <a:off x="0" y="0"/>
            <a:ext cx="9144000" cy="6858000"/>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p:txBody>
          <a:bodyPr>
            <a:normAutofit/>
          </a:bodyPr>
          <a:lstStyle>
            <a:lvl1pPr>
              <a:defRPr sz="3600" b="1" i="0">
                <a:solidFill>
                  <a:srgbClr val="FF6600"/>
                </a:solidFill>
                <a:latin typeface="Arial Black" panose="020B0604020202020204" pitchFamily="34" charset="0"/>
                <a:cs typeface="Arial Black" panose="020B06040202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solidFill>
                  <a:srgbClr val="515054"/>
                </a:solidFill>
              </a:defRPr>
            </a:lvl1pPr>
            <a:lvl2pPr>
              <a:defRPr>
                <a:solidFill>
                  <a:srgbClr val="515054"/>
                </a:solidFill>
              </a:defRPr>
            </a:lvl2pPr>
            <a:lvl3pPr>
              <a:defRPr>
                <a:solidFill>
                  <a:srgbClr val="515054"/>
                </a:solidFill>
              </a:defRPr>
            </a:lvl3pPr>
            <a:lvl4pPr>
              <a:defRPr>
                <a:solidFill>
                  <a:srgbClr val="515054"/>
                </a:solidFill>
              </a:defRPr>
            </a:lvl4pPr>
            <a:lvl5pPr>
              <a:defRPr>
                <a:solidFill>
                  <a:srgbClr val="51505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69C813B-A7A1-B94D-920B-0976791F73E8}" type="datetimeFigureOut">
              <a:rPr lang="en-US" smtClean="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64B1A5-0615-424B-8BC0-5F53DD5D4D0E}" type="slidenum">
              <a:rPr lang="en-US" smtClean="0"/>
              <a:pPr/>
              <a:t>‹#›</a:t>
            </a:fld>
            <a:endParaRPr lang="en-US" dirty="0"/>
          </a:p>
        </p:txBody>
      </p:sp>
      <p:pic>
        <p:nvPicPr>
          <p:cNvPr id="9" name="Picture 8">
            <a:extLst>
              <a:ext uri="{FF2B5EF4-FFF2-40B4-BE49-F238E27FC236}">
                <a16:creationId xmlns:a16="http://schemas.microsoft.com/office/drawing/2014/main" id="{93692D91-CA04-8C42-8C17-EC08AA250F5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pic>
        <p:nvPicPr>
          <p:cNvPr id="10" name="Picture 9">
            <a:extLst>
              <a:ext uri="{FF2B5EF4-FFF2-40B4-BE49-F238E27FC236}">
                <a16:creationId xmlns:a16="http://schemas.microsoft.com/office/drawing/2014/main" id="{375F5AB5-1F9E-814A-8809-077F1FF6E0AF}"/>
              </a:ext>
            </a:extLst>
          </p:cNvPr>
          <p:cNvPicPr>
            <a:picLocks noChangeAspect="1"/>
          </p:cNvPicPr>
          <p:nvPr userDrawn="1"/>
        </p:nvPicPr>
        <p:blipFill>
          <a:blip r:embed="rId3"/>
          <a:stretch>
            <a:fillRect/>
          </a:stretch>
        </p:blipFill>
        <p:spPr>
          <a:xfrm>
            <a:off x="152400" y="-19634"/>
            <a:ext cx="685800" cy="571500"/>
          </a:xfrm>
          <a:prstGeom prst="rect">
            <a:avLst/>
          </a:prstGeom>
        </p:spPr>
      </p:pic>
    </p:spTree>
    <p:extLst>
      <p:ext uri="{BB962C8B-B14F-4D97-AF65-F5344CB8AC3E}">
        <p14:creationId xmlns:p14="http://schemas.microsoft.com/office/powerpoint/2010/main" val="3791416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491A01D-C344-1F41-9D51-4A8FB1816E65}"/>
              </a:ext>
            </a:extLst>
          </p:cNvPr>
          <p:cNvSpPr/>
          <p:nvPr userDrawn="1"/>
        </p:nvSpPr>
        <p:spPr>
          <a:xfrm>
            <a:off x="0" y="0"/>
            <a:ext cx="9144000" cy="6858000"/>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Vertical Title 1"/>
          <p:cNvSpPr>
            <a:spLocks noGrp="1"/>
          </p:cNvSpPr>
          <p:nvPr>
            <p:ph type="title" orient="vert"/>
          </p:nvPr>
        </p:nvSpPr>
        <p:spPr>
          <a:xfrm>
            <a:off x="6543675" y="365125"/>
            <a:ext cx="1971675" cy="5811838"/>
          </a:xfrm>
        </p:spPr>
        <p:txBody>
          <a:bodyPr vert="eaVert"/>
          <a:lstStyle>
            <a:lvl1pPr>
              <a:defRPr>
                <a:solidFill>
                  <a:srgbClr val="515054"/>
                </a:solidFill>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lvl1pPr>
              <a:defRPr>
                <a:solidFill>
                  <a:srgbClr val="515054"/>
                </a:solidFill>
              </a:defRPr>
            </a:lvl1pPr>
            <a:lvl2pPr>
              <a:defRPr>
                <a:solidFill>
                  <a:srgbClr val="515054"/>
                </a:solidFill>
              </a:defRPr>
            </a:lvl2pPr>
            <a:lvl3pPr>
              <a:defRPr>
                <a:solidFill>
                  <a:srgbClr val="515054"/>
                </a:solidFill>
              </a:defRPr>
            </a:lvl3pPr>
            <a:lvl4pPr>
              <a:defRPr>
                <a:solidFill>
                  <a:srgbClr val="515054"/>
                </a:solidFill>
              </a:defRPr>
            </a:lvl4pPr>
            <a:lvl5pPr>
              <a:defRPr>
                <a:solidFill>
                  <a:srgbClr val="51505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69C813B-A7A1-B94D-920B-0976791F73E8}" type="datetimeFigureOut">
              <a:rPr lang="en-US" smtClean="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64B1A5-0615-424B-8BC0-5F53DD5D4D0E}" type="slidenum">
              <a:rPr lang="en-US" smtClean="0"/>
              <a:pPr/>
              <a:t>‹#›</a:t>
            </a:fld>
            <a:endParaRPr lang="en-US" dirty="0"/>
          </a:p>
        </p:txBody>
      </p:sp>
      <p:pic>
        <p:nvPicPr>
          <p:cNvPr id="9" name="Picture 8">
            <a:extLst>
              <a:ext uri="{FF2B5EF4-FFF2-40B4-BE49-F238E27FC236}">
                <a16:creationId xmlns:a16="http://schemas.microsoft.com/office/drawing/2014/main" id="{8347BFA2-E623-ED42-9FC6-83719BFC79F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pic>
        <p:nvPicPr>
          <p:cNvPr id="10" name="Picture 9">
            <a:extLst>
              <a:ext uri="{FF2B5EF4-FFF2-40B4-BE49-F238E27FC236}">
                <a16:creationId xmlns:a16="http://schemas.microsoft.com/office/drawing/2014/main" id="{9C7E17B9-EC1F-1342-A555-6E725F9F9C09}"/>
              </a:ext>
            </a:extLst>
          </p:cNvPr>
          <p:cNvPicPr>
            <a:picLocks noChangeAspect="1"/>
          </p:cNvPicPr>
          <p:nvPr userDrawn="1"/>
        </p:nvPicPr>
        <p:blipFill>
          <a:blip r:embed="rId3"/>
          <a:stretch>
            <a:fillRect/>
          </a:stretch>
        </p:blipFill>
        <p:spPr>
          <a:xfrm>
            <a:off x="152400" y="-19634"/>
            <a:ext cx="685800" cy="571500"/>
          </a:xfrm>
          <a:prstGeom prst="rect">
            <a:avLst/>
          </a:prstGeom>
        </p:spPr>
      </p:pic>
    </p:spTree>
    <p:extLst>
      <p:ext uri="{BB962C8B-B14F-4D97-AF65-F5344CB8AC3E}">
        <p14:creationId xmlns:p14="http://schemas.microsoft.com/office/powerpoint/2010/main" val="2347892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ank You">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ACDBF00-966D-A943-A25E-99FA5456691A}"/>
              </a:ext>
            </a:extLst>
          </p:cNvPr>
          <p:cNvSpPr/>
          <p:nvPr userDrawn="1"/>
        </p:nvSpPr>
        <p:spPr>
          <a:xfrm>
            <a:off x="0" y="224778"/>
            <a:ext cx="9144000" cy="6858000"/>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a:extLst>
              <a:ext uri="{FF2B5EF4-FFF2-40B4-BE49-F238E27FC236}">
                <a16:creationId xmlns:a16="http://schemas.microsoft.com/office/drawing/2014/main" id="{A326DD47-853D-954F-A9A5-FD6CD3A463B0}"/>
              </a:ext>
            </a:extLst>
          </p:cNvPr>
          <p:cNvPicPr>
            <a:picLocks noChangeAspect="1"/>
          </p:cNvPicPr>
          <p:nvPr userDrawn="1"/>
        </p:nvPicPr>
        <p:blipFill>
          <a:blip r:embed="rId2"/>
          <a:stretch>
            <a:fillRect/>
          </a:stretch>
        </p:blipFill>
        <p:spPr>
          <a:xfrm>
            <a:off x="276031" y="1681049"/>
            <a:ext cx="3463476" cy="5087498"/>
          </a:xfrm>
          <a:prstGeom prst="rect">
            <a:avLst/>
          </a:prstGeom>
        </p:spPr>
      </p:pic>
      <p:sp>
        <p:nvSpPr>
          <p:cNvPr id="10" name="Vertical Title 1">
            <a:extLst>
              <a:ext uri="{FF2B5EF4-FFF2-40B4-BE49-F238E27FC236}">
                <a16:creationId xmlns:a16="http://schemas.microsoft.com/office/drawing/2014/main" id="{A6D73230-DB03-594C-9489-1F02E0767E58}"/>
              </a:ext>
            </a:extLst>
          </p:cNvPr>
          <p:cNvSpPr txBox="1">
            <a:spLocks/>
          </p:cNvSpPr>
          <p:nvPr userDrawn="1"/>
        </p:nvSpPr>
        <p:spPr>
          <a:xfrm>
            <a:off x="3027707" y="2919714"/>
            <a:ext cx="3088585" cy="18056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8000" kern="1200">
                <a:solidFill>
                  <a:schemeClr val="bg1"/>
                </a:solidFill>
                <a:latin typeface="+mj-lt"/>
                <a:ea typeface="+mj-ea"/>
                <a:cs typeface="+mj-cs"/>
              </a:defRPr>
            </a:lvl1pPr>
          </a:lstStyle>
          <a:p>
            <a:pPr algn="ctr"/>
            <a:r>
              <a:rPr lang="en-US" sz="5400" b="1" i="0" dirty="0">
                <a:solidFill>
                  <a:srgbClr val="515054"/>
                </a:solidFill>
                <a:latin typeface="Arial Black" panose="020B0604020202020204" pitchFamily="34" charset="0"/>
                <a:cs typeface="Arial Black" panose="020B0604020202020204" pitchFamily="34" charset="0"/>
              </a:rPr>
              <a:t>THANK</a:t>
            </a:r>
          </a:p>
          <a:p>
            <a:pPr algn="ctr"/>
            <a:r>
              <a:rPr lang="en-US" sz="5400" b="1" i="0" dirty="0">
                <a:solidFill>
                  <a:srgbClr val="515054"/>
                </a:solidFill>
                <a:latin typeface="Arial Black" panose="020B0604020202020204" pitchFamily="34" charset="0"/>
                <a:cs typeface="Arial Black" panose="020B0604020202020204" pitchFamily="34" charset="0"/>
              </a:rPr>
              <a:t>YOU</a:t>
            </a:r>
          </a:p>
        </p:txBody>
      </p:sp>
      <p:pic>
        <p:nvPicPr>
          <p:cNvPr id="11" name="Picture 10">
            <a:extLst>
              <a:ext uri="{FF2B5EF4-FFF2-40B4-BE49-F238E27FC236}">
                <a16:creationId xmlns:a16="http://schemas.microsoft.com/office/drawing/2014/main" id="{35B63F74-8983-BD48-A8D5-D7B0C55B0BFF}"/>
              </a:ext>
            </a:extLst>
          </p:cNvPr>
          <p:cNvPicPr>
            <a:picLocks noChangeAspect="1"/>
          </p:cNvPicPr>
          <p:nvPr userDrawn="1"/>
        </p:nvPicPr>
        <p:blipFill>
          <a:blip r:embed="rId3"/>
          <a:stretch>
            <a:fillRect/>
          </a:stretch>
        </p:blipFill>
        <p:spPr>
          <a:xfrm>
            <a:off x="2037107" y="0"/>
            <a:ext cx="1981200" cy="1803400"/>
          </a:xfrm>
          <a:prstGeom prst="rect">
            <a:avLst/>
          </a:prstGeom>
        </p:spPr>
      </p:pic>
      <p:pic>
        <p:nvPicPr>
          <p:cNvPr id="12" name="Picture 11">
            <a:extLst>
              <a:ext uri="{FF2B5EF4-FFF2-40B4-BE49-F238E27FC236}">
                <a16:creationId xmlns:a16="http://schemas.microsoft.com/office/drawing/2014/main" id="{16091B73-76BC-C34E-B4EC-3658C7F32A1A}"/>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spTree>
    <p:extLst>
      <p:ext uri="{BB962C8B-B14F-4D97-AF65-F5344CB8AC3E}">
        <p14:creationId xmlns:p14="http://schemas.microsoft.com/office/powerpoint/2010/main" val="4091182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34DFDA-82D6-774E-895A-4E96CA6AD8E2}"/>
              </a:ext>
            </a:extLst>
          </p:cNvPr>
          <p:cNvSpPr/>
          <p:nvPr userDrawn="1"/>
        </p:nvSpPr>
        <p:spPr>
          <a:xfrm>
            <a:off x="0" y="0"/>
            <a:ext cx="9144000" cy="6858000"/>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nvGrpSpPr>
          <p:cNvPr id="4" name="Group 3">
            <a:extLst>
              <a:ext uri="{FF2B5EF4-FFF2-40B4-BE49-F238E27FC236}">
                <a16:creationId xmlns:a16="http://schemas.microsoft.com/office/drawing/2014/main" id="{D81564C7-F69B-7541-8BB0-6970836FA186}"/>
              </a:ext>
            </a:extLst>
          </p:cNvPr>
          <p:cNvGrpSpPr/>
          <p:nvPr userDrawn="1"/>
        </p:nvGrpSpPr>
        <p:grpSpPr>
          <a:xfrm>
            <a:off x="446936" y="2400300"/>
            <a:ext cx="3586336" cy="3848100"/>
            <a:chOff x="446935" y="1432195"/>
            <a:chExt cx="4488587" cy="4816205"/>
          </a:xfrm>
        </p:grpSpPr>
        <p:pic>
          <p:nvPicPr>
            <p:cNvPr id="8" name="Picture 7">
              <a:extLst>
                <a:ext uri="{FF2B5EF4-FFF2-40B4-BE49-F238E27FC236}">
                  <a16:creationId xmlns:a16="http://schemas.microsoft.com/office/drawing/2014/main" id="{78EC502A-FBA4-104A-B265-E0CB101BF249}"/>
                </a:ext>
              </a:extLst>
            </p:cNvPr>
            <p:cNvPicPr>
              <a:picLocks noChangeAspect="1"/>
            </p:cNvPicPr>
            <p:nvPr userDrawn="1"/>
          </p:nvPicPr>
          <p:blipFill>
            <a:blip r:embed="rId2"/>
            <a:stretch>
              <a:fillRect/>
            </a:stretch>
          </p:blipFill>
          <p:spPr>
            <a:xfrm>
              <a:off x="1874750" y="1432195"/>
              <a:ext cx="3060772" cy="4276079"/>
            </a:xfrm>
            <a:prstGeom prst="rect">
              <a:avLst/>
            </a:prstGeom>
          </p:spPr>
        </p:pic>
        <p:pic>
          <p:nvPicPr>
            <p:cNvPr id="10" name="Picture 9">
              <a:extLst>
                <a:ext uri="{FF2B5EF4-FFF2-40B4-BE49-F238E27FC236}">
                  <a16:creationId xmlns:a16="http://schemas.microsoft.com/office/drawing/2014/main" id="{5A13E869-DB6F-684A-876F-BE1D931A9631}"/>
                </a:ext>
              </a:extLst>
            </p:cNvPr>
            <p:cNvPicPr>
              <a:picLocks noChangeAspect="1"/>
            </p:cNvPicPr>
            <p:nvPr userDrawn="1"/>
          </p:nvPicPr>
          <p:blipFill>
            <a:blip r:embed="rId3"/>
            <a:stretch>
              <a:fillRect/>
            </a:stretch>
          </p:blipFill>
          <p:spPr>
            <a:xfrm>
              <a:off x="446935" y="3429000"/>
              <a:ext cx="2463800" cy="2819400"/>
            </a:xfrm>
            <a:prstGeom prst="rect">
              <a:avLst/>
            </a:prstGeom>
          </p:spPr>
        </p:pic>
      </p:grpSp>
      <p:sp>
        <p:nvSpPr>
          <p:cNvPr id="3" name="Vertical Title 1">
            <a:extLst>
              <a:ext uri="{FF2B5EF4-FFF2-40B4-BE49-F238E27FC236}">
                <a16:creationId xmlns:a16="http://schemas.microsoft.com/office/drawing/2014/main" id="{7A9C4491-F1B4-DA4D-A277-BA325CBFB269}"/>
              </a:ext>
            </a:extLst>
          </p:cNvPr>
          <p:cNvSpPr>
            <a:spLocks noGrp="1"/>
          </p:cNvSpPr>
          <p:nvPr>
            <p:ph type="title" orient="vert" hasCustomPrompt="1"/>
          </p:nvPr>
        </p:nvSpPr>
        <p:spPr>
          <a:xfrm>
            <a:off x="3207227" y="2667155"/>
            <a:ext cx="4739065" cy="1007177"/>
          </a:xfrm>
          <a:prstGeom prst="rect">
            <a:avLst/>
          </a:prstGeom>
        </p:spPr>
        <p:txBody>
          <a:bodyPr vert="horz" lIns="91440" tIns="45720" rIns="91440" bIns="45720" rtlCol="0" anchor="ctr">
            <a:noAutofit/>
          </a:bodyPr>
          <a:lstStyle>
            <a:lvl1pPr marL="0" marR="0" indent="0" algn="l" defTabSz="685766" rtl="0" eaLnBrk="1" fontAlgn="auto" latinLnBrk="0" hangingPunct="1">
              <a:lnSpc>
                <a:spcPct val="90000"/>
              </a:lnSpc>
              <a:spcBef>
                <a:spcPct val="0"/>
              </a:spcBef>
              <a:spcAft>
                <a:spcPts val="0"/>
              </a:spcAft>
              <a:buClrTx/>
              <a:buSzTx/>
              <a:buFontTx/>
              <a:buNone/>
              <a:tabLst/>
              <a:defRPr lang="en-US" sz="4050" b="1" i="0" smtClean="0">
                <a:solidFill>
                  <a:srgbClr val="515054"/>
                </a:solidFill>
                <a:latin typeface="Arial Black" panose="020B0604020202020204" pitchFamily="34" charset="0"/>
                <a:cs typeface="Arial Black" panose="020B0604020202020204" pitchFamily="34" charset="0"/>
              </a:defRPr>
            </a:lvl1pPr>
          </a:lstStyle>
          <a:p>
            <a:pPr marL="0" marR="0" lvl="0" indent="0" algn="l" defTabSz="685766" rtl="0" eaLnBrk="1" fontAlgn="auto" latinLnBrk="0" hangingPunct="1">
              <a:lnSpc>
                <a:spcPct val="90000"/>
              </a:lnSpc>
              <a:spcBef>
                <a:spcPct val="0"/>
              </a:spcBef>
              <a:spcAft>
                <a:spcPts val="0"/>
              </a:spcAft>
              <a:buClrTx/>
              <a:buSzTx/>
              <a:buFontTx/>
              <a:buNone/>
              <a:tabLst/>
              <a:defRPr/>
            </a:pPr>
            <a:r>
              <a:rPr lang="en-US" dirty="0"/>
              <a:t>SECTION TITLE</a:t>
            </a:r>
          </a:p>
        </p:txBody>
      </p:sp>
      <p:sp>
        <p:nvSpPr>
          <p:cNvPr id="6" name="Vertical Text Placeholder 2">
            <a:extLst>
              <a:ext uri="{FF2B5EF4-FFF2-40B4-BE49-F238E27FC236}">
                <a16:creationId xmlns:a16="http://schemas.microsoft.com/office/drawing/2014/main" id="{B24E34D4-C2BC-F342-AFE4-C318A21D5194}"/>
              </a:ext>
            </a:extLst>
          </p:cNvPr>
          <p:cNvSpPr>
            <a:spLocks noGrp="1"/>
          </p:cNvSpPr>
          <p:nvPr>
            <p:ph type="body" orient="vert" idx="1" hasCustomPrompt="1"/>
          </p:nvPr>
        </p:nvSpPr>
        <p:spPr>
          <a:xfrm>
            <a:off x="3250090" y="3674327"/>
            <a:ext cx="3256649" cy="518532"/>
          </a:xfrm>
          <a:prstGeom prst="rect">
            <a:avLst/>
          </a:prstGeom>
        </p:spPr>
        <p:txBody>
          <a:bodyPr vert="horz" lIns="91440" tIns="45720" rIns="91440" bIns="45720" rtlCol="0">
            <a:normAutofit/>
          </a:bodyPr>
          <a:lstStyle>
            <a:lvl1pPr marL="0" indent="0" algn="l" defTabSz="685766" rtl="0" eaLnBrk="1" latinLnBrk="0" hangingPunct="1">
              <a:lnSpc>
                <a:spcPct val="90000"/>
              </a:lnSpc>
              <a:spcBef>
                <a:spcPts val="750"/>
              </a:spcBef>
              <a:buFont typeface="Arial" panose="020B0604020202020204" pitchFamily="34" charset="0"/>
              <a:buNone/>
              <a:defRPr sz="2100" b="1" i="0" kern="1200">
                <a:solidFill>
                  <a:srgbClr val="515054"/>
                </a:solidFill>
                <a:latin typeface="Arial Black" panose="020B0604020202020204" pitchFamily="34" charset="0"/>
                <a:ea typeface="+mn-ea"/>
                <a:cs typeface="Arial Black" panose="020B0604020202020204" pitchFamily="34" charset="0"/>
              </a:defRPr>
            </a:lvl1pPr>
            <a:lvl2pPr marL="514325" indent="-171442" algn="l" defTabSz="685766" rtl="0" eaLnBrk="1" latinLnBrk="0" hangingPunct="1">
              <a:lnSpc>
                <a:spcPct val="90000"/>
              </a:lnSpc>
              <a:spcBef>
                <a:spcPts val="375"/>
              </a:spcBef>
              <a:buFont typeface="Arial" panose="020B0604020202020204" pitchFamily="34" charset="0"/>
              <a:buChar char="•"/>
              <a:defRPr sz="1800" kern="1200">
                <a:solidFill>
                  <a:schemeClr val="accent1"/>
                </a:solidFill>
                <a:latin typeface="+mn-lt"/>
                <a:ea typeface="+mn-ea"/>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sz="1500" kern="1200">
                <a:solidFill>
                  <a:schemeClr val="accent1"/>
                </a:solidFill>
                <a:latin typeface="+mn-lt"/>
                <a:ea typeface="+mn-ea"/>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sz="1350" kern="1200">
                <a:solidFill>
                  <a:schemeClr val="accent1"/>
                </a:solidFill>
                <a:latin typeface="+mn-lt"/>
                <a:ea typeface="+mn-ea"/>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sz="1350" kern="1200">
                <a:solidFill>
                  <a:schemeClr val="accent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Secondary Line</a:t>
            </a:r>
          </a:p>
        </p:txBody>
      </p:sp>
      <p:pic>
        <p:nvPicPr>
          <p:cNvPr id="11" name="Picture 10">
            <a:extLst>
              <a:ext uri="{FF2B5EF4-FFF2-40B4-BE49-F238E27FC236}">
                <a16:creationId xmlns:a16="http://schemas.microsoft.com/office/drawing/2014/main" id="{BFA16EA4-366D-E041-B533-EF7B47EA4DF9}"/>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spTree>
    <p:extLst>
      <p:ext uri="{BB962C8B-B14F-4D97-AF65-F5344CB8AC3E}">
        <p14:creationId xmlns:p14="http://schemas.microsoft.com/office/powerpoint/2010/main" val="13923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i="0">
                <a:solidFill>
                  <a:srgbClr val="FF6600"/>
                </a:solidFill>
                <a:latin typeface="Arial Black" panose="020B0604020202020204" pitchFamily="34" charset="0"/>
                <a:cs typeface="Arial Black"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lumMod val="65000"/>
                    <a:lumOff val="35000"/>
                  </a:schemeClr>
                </a:solidFill>
                <a:latin typeface="Arial" panose="020B0604020202020204" pitchFamily="34" charset="0"/>
                <a:cs typeface="Arial" panose="020B0604020202020204" pitchFamily="34" charset="0"/>
              </a:defRPr>
            </a:lvl1pPr>
            <a:lvl2pPr>
              <a:defRPr>
                <a:solidFill>
                  <a:schemeClr val="tx1">
                    <a:lumMod val="65000"/>
                    <a:lumOff val="35000"/>
                  </a:schemeClr>
                </a:solidFill>
                <a:latin typeface="Arial" panose="020B0604020202020204" pitchFamily="34" charset="0"/>
                <a:cs typeface="Arial" panose="020B0604020202020204" pitchFamily="34" charset="0"/>
              </a:defRPr>
            </a:lvl2pPr>
            <a:lvl3pPr>
              <a:defRPr>
                <a:solidFill>
                  <a:schemeClr val="tx1">
                    <a:lumMod val="65000"/>
                    <a:lumOff val="35000"/>
                  </a:schemeClr>
                </a:solidFill>
                <a:latin typeface="Arial" panose="020B0604020202020204" pitchFamily="34" charset="0"/>
                <a:cs typeface="Arial" panose="020B0604020202020204" pitchFamily="34" charset="0"/>
              </a:defRPr>
            </a:lvl3pPr>
            <a:lvl4pPr>
              <a:defRPr>
                <a:solidFill>
                  <a:schemeClr val="tx1">
                    <a:lumMod val="65000"/>
                    <a:lumOff val="35000"/>
                  </a:schemeClr>
                </a:solidFill>
                <a:latin typeface="Arial" panose="020B0604020202020204" pitchFamily="34" charset="0"/>
                <a:cs typeface="Arial" panose="020B0604020202020204" pitchFamily="34" charset="0"/>
              </a:defRPr>
            </a:lvl4pPr>
            <a:lvl5pPr>
              <a:defRPr>
                <a:solidFill>
                  <a:schemeClr val="tx1">
                    <a:lumMod val="65000"/>
                    <a:lumOff val="35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pic>
        <p:nvPicPr>
          <p:cNvPr id="7" name="Picture 6">
            <a:extLst>
              <a:ext uri="{FF2B5EF4-FFF2-40B4-BE49-F238E27FC236}">
                <a16:creationId xmlns:a16="http://schemas.microsoft.com/office/drawing/2014/main" id="{2D41207C-3B5B-CB40-B6AD-2BEA9F0D3358}"/>
              </a:ext>
            </a:extLst>
          </p:cNvPr>
          <p:cNvPicPr>
            <a:picLocks noChangeAspect="1"/>
          </p:cNvPicPr>
          <p:nvPr userDrawn="1"/>
        </p:nvPicPr>
        <p:blipFill>
          <a:blip r:embed="rId2"/>
          <a:stretch>
            <a:fillRect/>
          </a:stretch>
        </p:blipFill>
        <p:spPr>
          <a:xfrm>
            <a:off x="152400" y="-19634"/>
            <a:ext cx="685800" cy="571500"/>
          </a:xfrm>
          <a:prstGeom prst="rect">
            <a:avLst/>
          </a:prstGeom>
        </p:spPr>
      </p:pic>
      <p:pic>
        <p:nvPicPr>
          <p:cNvPr id="8" name="Picture 7">
            <a:extLst>
              <a:ext uri="{FF2B5EF4-FFF2-40B4-BE49-F238E27FC236}">
                <a16:creationId xmlns:a16="http://schemas.microsoft.com/office/drawing/2014/main" id="{42AB5593-5A47-CE47-AE8C-A620873C38D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spTree>
    <p:extLst>
      <p:ext uri="{BB962C8B-B14F-4D97-AF65-F5344CB8AC3E}">
        <p14:creationId xmlns:p14="http://schemas.microsoft.com/office/powerpoint/2010/main" val="2668822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i="0">
                <a:solidFill>
                  <a:srgbClr val="FF6600"/>
                </a:solidFill>
                <a:latin typeface="Arial Black" panose="020B0604020202020204" pitchFamily="34" charset="0"/>
                <a:cs typeface="Arial Black"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lvl1pPr>
              <a:defRPr>
                <a:solidFill>
                  <a:srgbClr val="515054"/>
                </a:solidFill>
                <a:latin typeface="Arial" panose="020B0604020202020204" pitchFamily="34" charset="0"/>
                <a:cs typeface="Arial" panose="020B0604020202020204" pitchFamily="34" charset="0"/>
              </a:defRPr>
            </a:lvl1pPr>
            <a:lvl2pPr>
              <a:defRPr>
                <a:solidFill>
                  <a:srgbClr val="515054"/>
                </a:solidFill>
                <a:latin typeface="Arial" panose="020B0604020202020204" pitchFamily="34" charset="0"/>
                <a:cs typeface="Arial" panose="020B0604020202020204" pitchFamily="34" charset="0"/>
              </a:defRPr>
            </a:lvl2pPr>
            <a:lvl3pPr>
              <a:defRPr>
                <a:solidFill>
                  <a:srgbClr val="515054"/>
                </a:solidFill>
                <a:latin typeface="Arial" panose="020B0604020202020204" pitchFamily="34" charset="0"/>
                <a:cs typeface="Arial" panose="020B0604020202020204" pitchFamily="34" charset="0"/>
              </a:defRPr>
            </a:lvl3pPr>
            <a:lvl4pPr>
              <a:defRPr>
                <a:solidFill>
                  <a:srgbClr val="515054"/>
                </a:solidFill>
                <a:latin typeface="Arial" panose="020B0604020202020204" pitchFamily="34" charset="0"/>
                <a:cs typeface="Arial" panose="020B0604020202020204" pitchFamily="34" charset="0"/>
              </a:defRPr>
            </a:lvl4pPr>
            <a:lvl5pPr>
              <a:defRPr>
                <a:solidFill>
                  <a:srgbClr val="515054"/>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lvl1pPr>
              <a:defRPr>
                <a:solidFill>
                  <a:srgbClr val="515054"/>
                </a:solidFill>
                <a:latin typeface="Arial" panose="020B0604020202020204" pitchFamily="34" charset="0"/>
                <a:cs typeface="Arial" panose="020B0604020202020204" pitchFamily="34" charset="0"/>
              </a:defRPr>
            </a:lvl1pPr>
            <a:lvl2pPr>
              <a:defRPr>
                <a:solidFill>
                  <a:srgbClr val="515054"/>
                </a:solidFill>
                <a:latin typeface="Arial" panose="020B0604020202020204" pitchFamily="34" charset="0"/>
                <a:cs typeface="Arial" panose="020B0604020202020204" pitchFamily="34" charset="0"/>
              </a:defRPr>
            </a:lvl2pPr>
            <a:lvl3pPr>
              <a:defRPr>
                <a:solidFill>
                  <a:srgbClr val="515054"/>
                </a:solidFill>
                <a:latin typeface="Arial" panose="020B0604020202020204" pitchFamily="34" charset="0"/>
                <a:cs typeface="Arial" panose="020B0604020202020204" pitchFamily="34" charset="0"/>
              </a:defRPr>
            </a:lvl3pPr>
            <a:lvl4pPr>
              <a:defRPr>
                <a:solidFill>
                  <a:srgbClr val="515054"/>
                </a:solidFill>
                <a:latin typeface="Arial" panose="020B0604020202020204" pitchFamily="34" charset="0"/>
                <a:cs typeface="Arial" panose="020B0604020202020204" pitchFamily="34" charset="0"/>
              </a:defRPr>
            </a:lvl4pPr>
            <a:lvl5pPr>
              <a:defRPr>
                <a:solidFill>
                  <a:srgbClr val="515054"/>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pic>
        <p:nvPicPr>
          <p:cNvPr id="8" name="Picture 7">
            <a:extLst>
              <a:ext uri="{FF2B5EF4-FFF2-40B4-BE49-F238E27FC236}">
                <a16:creationId xmlns:a16="http://schemas.microsoft.com/office/drawing/2014/main" id="{6B3A3A3C-BB03-3A4C-9268-7CAB79A229AA}"/>
              </a:ext>
            </a:extLst>
          </p:cNvPr>
          <p:cNvPicPr>
            <a:picLocks noChangeAspect="1"/>
          </p:cNvPicPr>
          <p:nvPr userDrawn="1"/>
        </p:nvPicPr>
        <p:blipFill>
          <a:blip r:embed="rId2"/>
          <a:stretch>
            <a:fillRect/>
          </a:stretch>
        </p:blipFill>
        <p:spPr>
          <a:xfrm>
            <a:off x="152400" y="-19634"/>
            <a:ext cx="685800" cy="571500"/>
          </a:xfrm>
          <a:prstGeom prst="rect">
            <a:avLst/>
          </a:prstGeom>
        </p:spPr>
      </p:pic>
      <p:pic>
        <p:nvPicPr>
          <p:cNvPr id="9" name="Picture 8">
            <a:extLst>
              <a:ext uri="{FF2B5EF4-FFF2-40B4-BE49-F238E27FC236}">
                <a16:creationId xmlns:a16="http://schemas.microsoft.com/office/drawing/2014/main" id="{7CF25C10-46E7-5D48-8826-85C9719DC7B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spTree>
    <p:extLst>
      <p:ext uri="{BB962C8B-B14F-4D97-AF65-F5344CB8AC3E}">
        <p14:creationId xmlns:p14="http://schemas.microsoft.com/office/powerpoint/2010/main" val="3198778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normAutofit/>
          </a:bodyPr>
          <a:lstStyle>
            <a:lvl1pPr>
              <a:defRPr sz="3600" b="1" i="0">
                <a:solidFill>
                  <a:srgbClr val="FF6600"/>
                </a:solidFill>
                <a:latin typeface="Arial Black" panose="020B0604020202020204" pitchFamily="34" charset="0"/>
                <a:cs typeface="Arial Black"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solidFill>
                  <a:srgbClr val="51505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lvl1pPr>
              <a:defRPr>
                <a:solidFill>
                  <a:srgbClr val="515054"/>
                </a:solidFill>
              </a:defRPr>
            </a:lvl1pPr>
            <a:lvl2pPr>
              <a:defRPr>
                <a:solidFill>
                  <a:srgbClr val="515054"/>
                </a:solidFill>
              </a:defRPr>
            </a:lvl2pPr>
            <a:lvl3pPr>
              <a:defRPr>
                <a:solidFill>
                  <a:srgbClr val="515054"/>
                </a:solidFill>
              </a:defRPr>
            </a:lvl3pPr>
            <a:lvl4pPr>
              <a:defRPr>
                <a:solidFill>
                  <a:srgbClr val="515054"/>
                </a:solidFill>
              </a:defRPr>
            </a:lvl4pPr>
            <a:lvl5pPr>
              <a:defRPr>
                <a:solidFill>
                  <a:srgbClr val="51505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51505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lvl1pPr>
              <a:defRPr>
                <a:solidFill>
                  <a:srgbClr val="515054"/>
                </a:solidFill>
              </a:defRPr>
            </a:lvl1pPr>
            <a:lvl2pPr>
              <a:defRPr>
                <a:solidFill>
                  <a:srgbClr val="515054"/>
                </a:solidFill>
              </a:defRPr>
            </a:lvl2pPr>
            <a:lvl3pPr>
              <a:defRPr>
                <a:solidFill>
                  <a:srgbClr val="515054"/>
                </a:solidFill>
              </a:defRPr>
            </a:lvl3pPr>
            <a:lvl4pPr>
              <a:defRPr>
                <a:solidFill>
                  <a:srgbClr val="515054"/>
                </a:solidFill>
              </a:defRPr>
            </a:lvl4pPr>
            <a:lvl5pPr>
              <a:defRPr>
                <a:solidFill>
                  <a:srgbClr val="51505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pPr/>
              <a:t>11/25/2024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pPr/>
              <a:t>‹#›</a:t>
            </a:fld>
            <a:endParaRPr lang="en-US" dirty="0"/>
          </a:p>
        </p:txBody>
      </p:sp>
      <p:pic>
        <p:nvPicPr>
          <p:cNvPr id="10" name="Picture 9">
            <a:extLst>
              <a:ext uri="{FF2B5EF4-FFF2-40B4-BE49-F238E27FC236}">
                <a16:creationId xmlns:a16="http://schemas.microsoft.com/office/drawing/2014/main" id="{4E8FB20C-9395-FF44-8EE4-D65CF7D6DDA7}"/>
              </a:ext>
            </a:extLst>
          </p:cNvPr>
          <p:cNvPicPr>
            <a:picLocks noChangeAspect="1"/>
          </p:cNvPicPr>
          <p:nvPr userDrawn="1"/>
        </p:nvPicPr>
        <p:blipFill>
          <a:blip r:embed="rId2"/>
          <a:stretch>
            <a:fillRect/>
          </a:stretch>
        </p:blipFill>
        <p:spPr>
          <a:xfrm>
            <a:off x="152400" y="-19634"/>
            <a:ext cx="685800" cy="571500"/>
          </a:xfrm>
          <a:prstGeom prst="rect">
            <a:avLst/>
          </a:prstGeom>
        </p:spPr>
      </p:pic>
      <p:pic>
        <p:nvPicPr>
          <p:cNvPr id="11" name="Picture 10">
            <a:extLst>
              <a:ext uri="{FF2B5EF4-FFF2-40B4-BE49-F238E27FC236}">
                <a16:creationId xmlns:a16="http://schemas.microsoft.com/office/drawing/2014/main" id="{C7EFFE36-846C-9A43-BD6A-B92105B6FF7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spTree>
    <p:extLst>
      <p:ext uri="{BB962C8B-B14F-4D97-AF65-F5344CB8AC3E}">
        <p14:creationId xmlns:p14="http://schemas.microsoft.com/office/powerpoint/2010/main" val="209476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F4B3B8B-9E17-F049-91C5-267297FA0418}"/>
              </a:ext>
            </a:extLst>
          </p:cNvPr>
          <p:cNvSpPr/>
          <p:nvPr userDrawn="1"/>
        </p:nvSpPr>
        <p:spPr>
          <a:xfrm>
            <a:off x="0" y="0"/>
            <a:ext cx="9144000" cy="6858000"/>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p:txBody>
          <a:bodyPr>
            <a:normAutofit/>
          </a:bodyPr>
          <a:lstStyle>
            <a:lvl1pPr>
              <a:defRPr sz="3600" b="1" i="0">
                <a:solidFill>
                  <a:srgbClr val="FF6600"/>
                </a:solidFill>
                <a:latin typeface="Arial Black" panose="020B0604020202020204" pitchFamily="34" charset="0"/>
                <a:cs typeface="Arial Black" panose="020B06040202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069C813B-A7A1-B94D-920B-0976791F73E8}" type="datetimeFigureOut">
              <a:rPr lang="en-US" smtClean="0"/>
              <a:pPr/>
              <a:t>11/25/2024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364B1A5-0615-424B-8BC0-5F53DD5D4D0E}" type="slidenum">
              <a:rPr lang="en-US" smtClean="0"/>
              <a:pPr/>
              <a:t>‹#›</a:t>
            </a:fld>
            <a:endParaRPr lang="en-US" dirty="0"/>
          </a:p>
        </p:txBody>
      </p:sp>
      <p:pic>
        <p:nvPicPr>
          <p:cNvPr id="8" name="Picture 7">
            <a:extLst>
              <a:ext uri="{FF2B5EF4-FFF2-40B4-BE49-F238E27FC236}">
                <a16:creationId xmlns:a16="http://schemas.microsoft.com/office/drawing/2014/main" id="{2E581735-B9E3-D14E-BC8F-483A38E327C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pic>
        <p:nvPicPr>
          <p:cNvPr id="9" name="Picture 8">
            <a:extLst>
              <a:ext uri="{FF2B5EF4-FFF2-40B4-BE49-F238E27FC236}">
                <a16:creationId xmlns:a16="http://schemas.microsoft.com/office/drawing/2014/main" id="{5FC512C3-2F09-8941-A1B5-4264C167A0C0}"/>
              </a:ext>
            </a:extLst>
          </p:cNvPr>
          <p:cNvPicPr>
            <a:picLocks noChangeAspect="1"/>
          </p:cNvPicPr>
          <p:nvPr userDrawn="1"/>
        </p:nvPicPr>
        <p:blipFill>
          <a:blip r:embed="rId3"/>
          <a:stretch>
            <a:fillRect/>
          </a:stretch>
        </p:blipFill>
        <p:spPr>
          <a:xfrm>
            <a:off x="152400" y="-19634"/>
            <a:ext cx="685800" cy="571500"/>
          </a:xfrm>
          <a:prstGeom prst="rect">
            <a:avLst/>
          </a:prstGeom>
        </p:spPr>
      </p:pic>
    </p:spTree>
    <p:extLst>
      <p:ext uri="{BB962C8B-B14F-4D97-AF65-F5344CB8AC3E}">
        <p14:creationId xmlns:p14="http://schemas.microsoft.com/office/powerpoint/2010/main" val="1929932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B3B9207-976B-474B-A720-BCD314DD84E3}"/>
              </a:ext>
            </a:extLst>
          </p:cNvPr>
          <p:cNvSpPr/>
          <p:nvPr userDrawn="1"/>
        </p:nvSpPr>
        <p:spPr>
          <a:xfrm>
            <a:off x="0" y="0"/>
            <a:ext cx="9144000" cy="6858000"/>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Date Placeholder 1"/>
          <p:cNvSpPr>
            <a:spLocks noGrp="1"/>
          </p:cNvSpPr>
          <p:nvPr>
            <p:ph type="dt" sz="half" idx="10"/>
          </p:nvPr>
        </p:nvSpPr>
        <p:spPr/>
        <p:txBody>
          <a:bodyPr/>
          <a:lstStyle/>
          <a:p>
            <a:fld id="{069C813B-A7A1-B94D-920B-0976791F73E8}" type="datetimeFigureOut">
              <a:rPr lang="en-US" smtClean="0"/>
              <a:pPr/>
              <a:t>11/25/2024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364B1A5-0615-424B-8BC0-5F53DD5D4D0E}" type="slidenum">
              <a:rPr lang="en-US" smtClean="0"/>
              <a:pPr/>
              <a:t>‹#›</a:t>
            </a:fld>
            <a:endParaRPr lang="en-US" dirty="0"/>
          </a:p>
        </p:txBody>
      </p:sp>
      <p:pic>
        <p:nvPicPr>
          <p:cNvPr id="7" name="Picture 6">
            <a:extLst>
              <a:ext uri="{FF2B5EF4-FFF2-40B4-BE49-F238E27FC236}">
                <a16:creationId xmlns:a16="http://schemas.microsoft.com/office/drawing/2014/main" id="{0D8BC9BE-530C-AC4E-AC37-A073380DA9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pic>
        <p:nvPicPr>
          <p:cNvPr id="8" name="Picture 7">
            <a:extLst>
              <a:ext uri="{FF2B5EF4-FFF2-40B4-BE49-F238E27FC236}">
                <a16:creationId xmlns:a16="http://schemas.microsoft.com/office/drawing/2014/main" id="{4C938C93-A02D-6346-98DC-EA7BFFB186A1}"/>
              </a:ext>
            </a:extLst>
          </p:cNvPr>
          <p:cNvPicPr>
            <a:picLocks noChangeAspect="1"/>
          </p:cNvPicPr>
          <p:nvPr userDrawn="1"/>
        </p:nvPicPr>
        <p:blipFill>
          <a:blip r:embed="rId3"/>
          <a:stretch>
            <a:fillRect/>
          </a:stretch>
        </p:blipFill>
        <p:spPr>
          <a:xfrm>
            <a:off x="152400" y="-19634"/>
            <a:ext cx="685800" cy="571500"/>
          </a:xfrm>
          <a:prstGeom prst="rect">
            <a:avLst/>
          </a:prstGeom>
        </p:spPr>
      </p:pic>
    </p:spTree>
    <p:extLst>
      <p:ext uri="{BB962C8B-B14F-4D97-AF65-F5344CB8AC3E}">
        <p14:creationId xmlns:p14="http://schemas.microsoft.com/office/powerpoint/2010/main" val="4230948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solidFill>
                  <a:srgbClr val="515054"/>
                </a:solidFill>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solidFill>
                  <a:srgbClr val="515054"/>
                </a:solidFill>
              </a:defRPr>
            </a:lvl1pPr>
            <a:lvl2pPr>
              <a:defRPr sz="2800">
                <a:solidFill>
                  <a:srgbClr val="515054"/>
                </a:solidFill>
              </a:defRPr>
            </a:lvl2pPr>
            <a:lvl3pPr>
              <a:defRPr sz="2400">
                <a:solidFill>
                  <a:srgbClr val="515054"/>
                </a:solidFill>
              </a:defRPr>
            </a:lvl3pPr>
            <a:lvl4pPr>
              <a:defRPr sz="2000">
                <a:solidFill>
                  <a:srgbClr val="515054"/>
                </a:solidFill>
              </a:defRPr>
            </a:lvl4pPr>
            <a:lvl5pPr>
              <a:defRPr sz="2000">
                <a:solidFill>
                  <a:srgbClr val="515054"/>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solidFill>
                  <a:srgbClr val="515054"/>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pic>
        <p:nvPicPr>
          <p:cNvPr id="9" name="Picture 8">
            <a:extLst>
              <a:ext uri="{FF2B5EF4-FFF2-40B4-BE49-F238E27FC236}">
                <a16:creationId xmlns:a16="http://schemas.microsoft.com/office/drawing/2014/main" id="{51877CBB-0387-9D45-8D1B-99BDA0C5B8B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pic>
        <p:nvPicPr>
          <p:cNvPr id="10" name="Picture 9">
            <a:extLst>
              <a:ext uri="{FF2B5EF4-FFF2-40B4-BE49-F238E27FC236}">
                <a16:creationId xmlns:a16="http://schemas.microsoft.com/office/drawing/2014/main" id="{E39A1AD2-2B56-E04B-869E-218BF98528F5}"/>
              </a:ext>
            </a:extLst>
          </p:cNvPr>
          <p:cNvPicPr>
            <a:picLocks noChangeAspect="1"/>
          </p:cNvPicPr>
          <p:nvPr userDrawn="1"/>
        </p:nvPicPr>
        <p:blipFill>
          <a:blip r:embed="rId3"/>
          <a:stretch>
            <a:fillRect/>
          </a:stretch>
        </p:blipFill>
        <p:spPr>
          <a:xfrm>
            <a:off x="152400" y="-19634"/>
            <a:ext cx="685800" cy="571500"/>
          </a:xfrm>
          <a:prstGeom prst="rect">
            <a:avLst/>
          </a:prstGeom>
        </p:spPr>
      </p:pic>
    </p:spTree>
    <p:extLst>
      <p:ext uri="{BB962C8B-B14F-4D97-AF65-F5344CB8AC3E}">
        <p14:creationId xmlns:p14="http://schemas.microsoft.com/office/powerpoint/2010/main" val="4058172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B42260F-4450-204F-8104-AC3175027BB1}"/>
              </a:ext>
            </a:extLst>
          </p:cNvPr>
          <p:cNvSpPr/>
          <p:nvPr userDrawn="1"/>
        </p:nvSpPr>
        <p:spPr>
          <a:xfrm>
            <a:off x="0" y="0"/>
            <a:ext cx="9144000" cy="6858000"/>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629841" y="457200"/>
            <a:ext cx="2949178" cy="1600200"/>
          </a:xfrm>
        </p:spPr>
        <p:txBody>
          <a:bodyPr anchor="b"/>
          <a:lstStyle>
            <a:lvl1pPr>
              <a:defRPr sz="3200" b="1" i="0">
                <a:solidFill>
                  <a:srgbClr val="FF6600"/>
                </a:solidFill>
                <a:latin typeface="Arial Black" panose="020B0604020202020204" pitchFamily="34" charset="0"/>
                <a:cs typeface="Arial Black" panose="020B06040202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solidFill>
                  <a:srgbClr val="515054"/>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069C813B-A7A1-B94D-920B-0976791F73E8}" type="datetimeFigureOut">
              <a:rPr lang="en-US" smtClean="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364B1A5-0615-424B-8BC0-5F53DD5D4D0E}" type="slidenum">
              <a:rPr lang="en-US" smtClean="0"/>
              <a:pPr/>
              <a:t>‹#›</a:t>
            </a:fld>
            <a:endParaRPr lang="en-US" dirty="0"/>
          </a:p>
        </p:txBody>
      </p:sp>
      <p:pic>
        <p:nvPicPr>
          <p:cNvPr id="10" name="Picture 9">
            <a:extLst>
              <a:ext uri="{FF2B5EF4-FFF2-40B4-BE49-F238E27FC236}">
                <a16:creationId xmlns:a16="http://schemas.microsoft.com/office/drawing/2014/main" id="{9924F447-F524-3341-8238-D36F17BD163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654252" y="5923129"/>
            <a:ext cx="1124623" cy="610168"/>
          </a:xfrm>
          <a:prstGeom prst="rect">
            <a:avLst/>
          </a:prstGeom>
        </p:spPr>
      </p:pic>
      <p:pic>
        <p:nvPicPr>
          <p:cNvPr id="11" name="Picture 10">
            <a:extLst>
              <a:ext uri="{FF2B5EF4-FFF2-40B4-BE49-F238E27FC236}">
                <a16:creationId xmlns:a16="http://schemas.microsoft.com/office/drawing/2014/main" id="{94D8D46E-0C80-7440-A7A2-BED1956A472E}"/>
              </a:ext>
            </a:extLst>
          </p:cNvPr>
          <p:cNvPicPr>
            <a:picLocks noChangeAspect="1"/>
          </p:cNvPicPr>
          <p:nvPr userDrawn="1"/>
        </p:nvPicPr>
        <p:blipFill>
          <a:blip r:embed="rId3"/>
          <a:stretch>
            <a:fillRect/>
          </a:stretch>
        </p:blipFill>
        <p:spPr>
          <a:xfrm>
            <a:off x="152400" y="-19634"/>
            <a:ext cx="685800" cy="571500"/>
          </a:xfrm>
          <a:prstGeom prst="rect">
            <a:avLst/>
          </a:prstGeom>
        </p:spPr>
      </p:pic>
    </p:spTree>
    <p:extLst>
      <p:ext uri="{BB962C8B-B14F-4D97-AF65-F5344CB8AC3E}">
        <p14:creationId xmlns:p14="http://schemas.microsoft.com/office/powerpoint/2010/main" val="986944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11/25/2024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
        <p:nvSpPr>
          <p:cNvPr id="7" name="Rectangle 6">
            <a:extLst>
              <a:ext uri="{FF2B5EF4-FFF2-40B4-BE49-F238E27FC236}">
                <a16:creationId xmlns:a16="http://schemas.microsoft.com/office/drawing/2014/main" id="{423BB8D8-5266-7945-A9A3-6E9F5A646CB7}"/>
              </a:ext>
            </a:extLst>
          </p:cNvPr>
          <p:cNvSpPr/>
          <p:nvPr userDrawn="1"/>
        </p:nvSpPr>
        <p:spPr>
          <a:xfrm>
            <a:off x="0" y="0"/>
            <a:ext cx="9144000" cy="6858000"/>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375273021"/>
      </p:ext>
    </p:extLst>
  </p:cSld>
  <p:clrMap bg1="lt1" tx1="dk1" bg2="lt2" tx2="dk2" accent1="accent1" accent2="accent2" accent3="accent3" accent4="accent4" accent5="accent5" accent6="accent6" hlink="hlink" folHlink="folHlink"/>
  <p:sldLayoutIdLst>
    <p:sldLayoutId id="2147483676" r:id="rId1"/>
    <p:sldLayoutId id="2147483651" r:id="rId2"/>
    <p:sldLayoutId id="2147483666"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za/url?sa=i&amp;rct=j&amp;q=&amp;esrc=s&amp;source=images&amp;cd=&amp;cad=rja&amp;uact=8&amp;ved=0ahUKEwjV6PzFro7MAhVFtxQKHVtWDJAQjRwIBw&amp;url=http://www.amazon.de/Potjie-Gr-2-S%C3%BCdafrikanischer-Dutch-Personen/dp/B006V4AWQ6&amp;psig=AFQjCNERfnJIEX76e3xTT-80soZSaq-MTQ&amp;ust=146073119884077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itle 2"/>
          <p:cNvSpPr>
            <a:spLocks noGrp="1"/>
          </p:cNvSpPr>
          <p:nvPr>
            <p:ph type="title" orient="vert"/>
          </p:nvPr>
        </p:nvSpPr>
        <p:spPr bwMode="auto">
          <a:xfrm>
            <a:off x="2799471" y="1252026"/>
            <a:ext cx="6344529" cy="3221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rgbClr val="FF6600"/>
                </a:solidFill>
                <a:latin typeface="+mj-lt"/>
                <a:ea typeface="+mj-ea"/>
                <a:cs typeface="+mj-cs"/>
              </a:defRPr>
            </a:lvl1pPr>
            <a:lvl2pPr algn="ctr" rtl="0" fontAlgn="base">
              <a:spcBef>
                <a:spcPct val="0"/>
              </a:spcBef>
              <a:spcAft>
                <a:spcPct val="0"/>
              </a:spcAft>
              <a:defRPr sz="4400">
                <a:solidFill>
                  <a:srgbClr val="FF6600"/>
                </a:solidFill>
                <a:latin typeface="Calibri" pitchFamily="34" charset="0"/>
              </a:defRPr>
            </a:lvl2pPr>
            <a:lvl3pPr algn="ctr" rtl="0" fontAlgn="base">
              <a:spcBef>
                <a:spcPct val="0"/>
              </a:spcBef>
              <a:spcAft>
                <a:spcPct val="0"/>
              </a:spcAft>
              <a:defRPr sz="4400">
                <a:solidFill>
                  <a:srgbClr val="FF6600"/>
                </a:solidFill>
                <a:latin typeface="Calibri" pitchFamily="34" charset="0"/>
              </a:defRPr>
            </a:lvl3pPr>
            <a:lvl4pPr algn="ctr" rtl="0" fontAlgn="base">
              <a:spcBef>
                <a:spcPct val="0"/>
              </a:spcBef>
              <a:spcAft>
                <a:spcPct val="0"/>
              </a:spcAft>
              <a:defRPr sz="4400">
                <a:solidFill>
                  <a:srgbClr val="FF6600"/>
                </a:solidFill>
                <a:latin typeface="Calibri" pitchFamily="34" charset="0"/>
              </a:defRPr>
            </a:lvl4pPr>
            <a:lvl5pPr algn="ctr" rtl="0" fontAlgn="base">
              <a:spcBef>
                <a:spcPct val="0"/>
              </a:spcBef>
              <a:spcAft>
                <a:spcPct val="0"/>
              </a:spcAft>
              <a:defRPr sz="4400">
                <a:solidFill>
                  <a:srgbClr val="FF6600"/>
                </a:solidFill>
                <a:latin typeface="Calibri" pitchFamily="34" charset="0"/>
              </a:defRPr>
            </a:lvl5pPr>
            <a:lvl6pPr marL="457200" algn="ctr" rtl="0" fontAlgn="base">
              <a:spcBef>
                <a:spcPct val="0"/>
              </a:spcBef>
              <a:spcAft>
                <a:spcPct val="0"/>
              </a:spcAft>
              <a:defRPr sz="4400">
                <a:solidFill>
                  <a:srgbClr val="FF6600"/>
                </a:solidFill>
                <a:latin typeface="Calibri" pitchFamily="34" charset="0"/>
              </a:defRPr>
            </a:lvl6pPr>
            <a:lvl7pPr marL="914400" algn="ctr" rtl="0" fontAlgn="base">
              <a:spcBef>
                <a:spcPct val="0"/>
              </a:spcBef>
              <a:spcAft>
                <a:spcPct val="0"/>
              </a:spcAft>
              <a:defRPr sz="4400">
                <a:solidFill>
                  <a:srgbClr val="FF6600"/>
                </a:solidFill>
                <a:latin typeface="Calibri" pitchFamily="34" charset="0"/>
              </a:defRPr>
            </a:lvl7pPr>
            <a:lvl8pPr marL="1371600" algn="ctr" rtl="0" fontAlgn="base">
              <a:spcBef>
                <a:spcPct val="0"/>
              </a:spcBef>
              <a:spcAft>
                <a:spcPct val="0"/>
              </a:spcAft>
              <a:defRPr sz="4400">
                <a:solidFill>
                  <a:srgbClr val="FF6600"/>
                </a:solidFill>
                <a:latin typeface="Calibri" pitchFamily="34" charset="0"/>
              </a:defRPr>
            </a:lvl8pPr>
            <a:lvl9pPr marL="1828800" algn="ctr" rtl="0" fontAlgn="base">
              <a:spcBef>
                <a:spcPct val="0"/>
              </a:spcBef>
              <a:spcAft>
                <a:spcPct val="0"/>
              </a:spcAft>
              <a:defRPr sz="4400">
                <a:solidFill>
                  <a:srgbClr val="FF6600"/>
                </a:solidFill>
                <a:latin typeface="Calibri" pitchFamily="34" charset="0"/>
              </a:defRPr>
            </a:lvl9pPr>
          </a:lstStyle>
          <a:p>
            <a:r>
              <a:rPr lang="en-US" sz="6000" b="1" dirty="0"/>
              <a:t>HOME FINANCE </a:t>
            </a:r>
            <a:br>
              <a:rPr lang="en-US" sz="4800" b="1" dirty="0"/>
            </a:br>
            <a:r>
              <a:rPr lang="en-US" sz="4800" b="1" dirty="0"/>
              <a:t>SA Home Loans </a:t>
            </a:r>
            <a:r>
              <a:rPr lang="en-US" sz="4800" i="1" dirty="0"/>
              <a:t>in partnership with the </a:t>
            </a:r>
            <a:r>
              <a:rPr lang="en-US" sz="4800" b="1" dirty="0"/>
              <a:t>GEHS</a:t>
            </a:r>
            <a:endParaRPr lang="en-GB" sz="4800" b="1" dirty="0"/>
          </a:p>
        </p:txBody>
      </p:sp>
      <p:pic>
        <p:nvPicPr>
          <p:cNvPr id="4" name="Picture 3" descr="H:\GEPF\GEHS\Artwork\Correct GEHS logo.jpg"/>
          <p:cNvPicPr>
            <a:picLocks noChangeAspect="1" noChangeArrowheads="1"/>
          </p:cNvPicPr>
          <p:nvPr/>
        </p:nvPicPr>
        <p:blipFill>
          <a:blip r:embed="rId2" cstate="print"/>
          <a:srcRect/>
          <a:stretch>
            <a:fillRect/>
          </a:stretch>
        </p:blipFill>
        <p:spPr bwMode="auto">
          <a:xfrm>
            <a:off x="4093698" y="4318677"/>
            <a:ext cx="3543300" cy="177935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82494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itle 1">
            <a:extLst>
              <a:ext uri="{FF2B5EF4-FFF2-40B4-BE49-F238E27FC236}">
                <a16:creationId xmlns:a16="http://schemas.microsoft.com/office/drawing/2014/main" id="{97B08521-37C4-8544-8B9B-CCEAAF2A12EE}"/>
              </a:ext>
            </a:extLst>
          </p:cNvPr>
          <p:cNvSpPr txBox="1">
            <a:spLocks/>
          </p:cNvSpPr>
          <p:nvPr/>
        </p:nvSpPr>
        <p:spPr>
          <a:xfrm>
            <a:off x="3359626" y="1350498"/>
            <a:ext cx="5601493" cy="3362179"/>
          </a:xfrm>
          <a:prstGeom prst="rect">
            <a:avLst/>
          </a:prstGeom>
        </p:spPr>
        <p:txBody>
          <a:bodyPr vert="horz" lIns="91440" tIns="45720" rIns="91440" bIns="45720" rtlCol="0" anchor="ctr">
            <a:noAutofit/>
          </a:bodyPr>
          <a:lstStyle/>
          <a:p>
            <a:pPr marL="0" marR="0" lvl="0" indent="0" algn="just" defTabSz="685766" rtl="0" eaLnBrk="1" fontAlgn="auto" latinLnBrk="0" hangingPunct="1">
              <a:lnSpc>
                <a:spcPct val="90000"/>
              </a:lnSpc>
              <a:spcBef>
                <a:spcPct val="0"/>
              </a:spcBef>
              <a:spcAft>
                <a:spcPts val="0"/>
              </a:spcAft>
              <a:buClrTx/>
              <a:buSzTx/>
              <a:tabLst/>
              <a:defRPr/>
            </a:pPr>
            <a:endParaRPr lang="en-US" sz="1100" dirty="0">
              <a:solidFill>
                <a:srgbClr val="515054"/>
              </a:solidFill>
              <a:latin typeface="Arial Unicode MS" pitchFamily="34" charset="-128"/>
              <a:ea typeface="Arial Unicode MS" pitchFamily="34" charset="-128"/>
              <a:cs typeface="Arial Unicode MS" pitchFamily="34" charset="-128"/>
            </a:endParaRPr>
          </a:p>
        </p:txBody>
      </p:sp>
      <p:sp>
        <p:nvSpPr>
          <p:cNvPr id="5" name="Vertical Title 4"/>
          <p:cNvSpPr>
            <a:spLocks noGrp="1"/>
          </p:cNvSpPr>
          <p:nvPr>
            <p:ph type="title" orient="vert"/>
          </p:nvPr>
        </p:nvSpPr>
        <p:spPr bwMode="auto">
          <a:xfrm>
            <a:off x="3359626" y="58738"/>
            <a:ext cx="5376387" cy="31908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rgbClr val="4D4D4D"/>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rgbClr val="4D4D4D"/>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rgbClr val="4D4D4D"/>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rgbClr val="4D4D4D"/>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rgbClr val="4D4D4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charset="0"/>
              <a:buNone/>
            </a:pPr>
            <a:r>
              <a:rPr lang="en-GB" sz="2400" dirty="0"/>
              <a:t>Through a partnership between the </a:t>
            </a:r>
          </a:p>
          <a:p>
            <a:pPr algn="ctr">
              <a:buFont typeface="Arial" charset="0"/>
              <a:buNone/>
            </a:pPr>
            <a:r>
              <a:rPr lang="en-GB" sz="2400" b="1" dirty="0">
                <a:solidFill>
                  <a:srgbClr val="FF6600"/>
                </a:solidFill>
              </a:rPr>
              <a:t>DPSA</a:t>
            </a:r>
            <a:r>
              <a:rPr lang="en-GB" sz="2400" dirty="0">
                <a:solidFill>
                  <a:srgbClr val="FF6600"/>
                </a:solidFill>
              </a:rPr>
              <a:t>, </a:t>
            </a:r>
            <a:r>
              <a:rPr lang="en-GB" sz="2400" b="1" dirty="0">
                <a:solidFill>
                  <a:srgbClr val="FF6600"/>
                </a:solidFill>
              </a:rPr>
              <a:t>PIC</a:t>
            </a:r>
            <a:r>
              <a:rPr lang="en-GB" sz="2400" dirty="0">
                <a:solidFill>
                  <a:srgbClr val="FF6600"/>
                </a:solidFill>
              </a:rPr>
              <a:t>, </a:t>
            </a:r>
            <a:r>
              <a:rPr lang="en-GB" sz="2400" b="1" dirty="0">
                <a:solidFill>
                  <a:srgbClr val="FF6600"/>
                </a:solidFill>
              </a:rPr>
              <a:t>GEPF</a:t>
            </a:r>
            <a:r>
              <a:rPr lang="en-GB" sz="2400" dirty="0"/>
              <a:t> and </a:t>
            </a:r>
            <a:r>
              <a:rPr lang="en-GB" sz="2400" b="1" dirty="0">
                <a:solidFill>
                  <a:srgbClr val="FF6600"/>
                </a:solidFill>
              </a:rPr>
              <a:t>SA Home Loans</a:t>
            </a:r>
            <a:r>
              <a:rPr lang="en-GB" sz="2400" dirty="0">
                <a:solidFill>
                  <a:srgbClr val="FF6600"/>
                </a:solidFill>
              </a:rPr>
              <a:t>,</a:t>
            </a:r>
            <a:r>
              <a:rPr lang="en-GB" sz="2400" dirty="0"/>
              <a:t> </a:t>
            </a:r>
          </a:p>
          <a:p>
            <a:pPr algn="ctr">
              <a:buFont typeface="Arial" charset="0"/>
              <a:buNone/>
            </a:pPr>
            <a:r>
              <a:rPr lang="en-GB" sz="2400" dirty="0"/>
              <a:t>we are able to provide special home finance opportunities to government employees.  </a:t>
            </a:r>
          </a:p>
          <a:p>
            <a:pPr>
              <a:buFont typeface="Arial" charset="0"/>
              <a:buNone/>
            </a:pPr>
            <a:endParaRPr lang="en-GB" sz="2400" dirty="0"/>
          </a:p>
          <a:p>
            <a:pPr algn="ctr">
              <a:buFont typeface="Arial" charset="0"/>
              <a:buNone/>
            </a:pPr>
            <a:r>
              <a:rPr lang="en-GB" sz="2400" dirty="0"/>
              <a:t>This is done under the umbrella of the </a:t>
            </a:r>
          </a:p>
          <a:p>
            <a:pPr algn="ctr">
              <a:buFont typeface="Arial" charset="0"/>
              <a:buNone/>
            </a:pPr>
            <a:r>
              <a:rPr lang="en-GB" sz="2400" b="1" i="1" dirty="0">
                <a:solidFill>
                  <a:srgbClr val="FF6600"/>
                </a:solidFill>
              </a:rPr>
              <a:t>Government Employees Housing Scheme</a:t>
            </a:r>
            <a:r>
              <a:rPr lang="en-GB" sz="2400" b="1" dirty="0">
                <a:solidFill>
                  <a:srgbClr val="FF6600"/>
                </a:solidFill>
              </a:rPr>
              <a:t> (GEHS)</a:t>
            </a:r>
            <a:r>
              <a:rPr lang="en-GB" sz="2400" dirty="0"/>
              <a:t> </a:t>
            </a:r>
          </a:p>
          <a:p>
            <a:pPr algn="ctr">
              <a:spcBef>
                <a:spcPts val="0"/>
              </a:spcBef>
              <a:buFont typeface="Arial" charset="0"/>
              <a:buNone/>
            </a:pPr>
            <a:r>
              <a:rPr lang="en-GB" sz="2400" dirty="0"/>
              <a:t>for which SA Home Loans is the home finance partner. </a:t>
            </a:r>
          </a:p>
        </p:txBody>
      </p:sp>
      <p:pic>
        <p:nvPicPr>
          <p:cNvPr id="4" name="Picture 3" descr="Revised Updated Panel of Logos.jpg"/>
          <p:cNvPicPr>
            <a:picLocks noChangeAspect="1"/>
          </p:cNvPicPr>
          <p:nvPr/>
        </p:nvPicPr>
        <p:blipFill>
          <a:blip r:embed="rId2" cstate="print"/>
          <a:stretch>
            <a:fillRect/>
          </a:stretch>
        </p:blipFill>
        <p:spPr>
          <a:xfrm>
            <a:off x="3657600" y="4118782"/>
            <a:ext cx="5303519" cy="1381686"/>
          </a:xfrm>
          <a:prstGeom prst="rect">
            <a:avLst/>
          </a:prstGeom>
        </p:spPr>
      </p:pic>
    </p:spTree>
    <p:extLst>
      <p:ext uri="{BB962C8B-B14F-4D97-AF65-F5344CB8AC3E}">
        <p14:creationId xmlns:p14="http://schemas.microsoft.com/office/powerpoint/2010/main" val="3134360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B08521-37C4-8544-8B9B-CCEAAF2A12EE}"/>
              </a:ext>
            </a:extLst>
          </p:cNvPr>
          <p:cNvSpPr>
            <a:spLocks noGrp="1"/>
          </p:cNvSpPr>
          <p:nvPr>
            <p:ph type="title" orient="vert"/>
          </p:nvPr>
        </p:nvSpPr>
        <p:spPr>
          <a:xfrm>
            <a:off x="393895" y="59119"/>
            <a:ext cx="6991643" cy="1007177"/>
          </a:xfrm>
        </p:spPr>
        <p:txBody>
          <a:bodyPr/>
          <a:lstStyle/>
          <a:p>
            <a:pPr algn="ctr"/>
            <a:r>
              <a:t>Who is SA Home Loans</a:t>
            </a:r>
            <a:endParaRPr lang="en-US" dirty="0"/>
          </a:p>
        </p:txBody>
      </p:sp>
      <p:sp>
        <p:nvSpPr>
          <p:cNvPr id="3" name="Vertical Title 1">
            <a:extLst>
              <a:ext uri="{FF2B5EF4-FFF2-40B4-BE49-F238E27FC236}">
                <a16:creationId xmlns:a16="http://schemas.microsoft.com/office/drawing/2014/main" id="{97B08521-37C4-8544-8B9B-CCEAAF2A12EE}"/>
              </a:ext>
            </a:extLst>
          </p:cNvPr>
          <p:cNvSpPr txBox="1">
            <a:spLocks/>
          </p:cNvSpPr>
          <p:nvPr/>
        </p:nvSpPr>
        <p:spPr>
          <a:xfrm>
            <a:off x="3359626" y="1350498"/>
            <a:ext cx="5601493" cy="3362179"/>
          </a:xfrm>
          <a:prstGeom prst="rect">
            <a:avLst/>
          </a:prstGeom>
        </p:spPr>
        <p:txBody>
          <a:bodyPr vert="horz" lIns="91440" tIns="45720" rIns="91440" bIns="45720" rtlCol="0" anchor="ctr">
            <a:noAutofit/>
          </a:bodyPr>
          <a:lstStyle/>
          <a:p>
            <a:pPr marL="0" marR="0" lvl="0" indent="0" algn="just" defTabSz="685766" rtl="0" eaLnBrk="1" fontAlgn="auto" latinLnBrk="0" hangingPunct="1">
              <a:lnSpc>
                <a:spcPct val="90000"/>
              </a:lnSpc>
              <a:spcBef>
                <a:spcPct val="0"/>
              </a:spcBef>
              <a:spcAft>
                <a:spcPts val="0"/>
              </a:spcAft>
              <a:buClrTx/>
              <a:buSzTx/>
              <a:buFont typeface="Wingdings" pitchFamily="2" charset="2"/>
              <a:buChar char="ü"/>
              <a:tabLst/>
              <a:defRPr/>
            </a:pPr>
            <a:endParaRPr lang="en-US" sz="1100" dirty="0">
              <a:solidFill>
                <a:srgbClr val="515054"/>
              </a:solidFill>
              <a:latin typeface="Arial Unicode MS" pitchFamily="34" charset="-128"/>
              <a:ea typeface="Arial Unicode MS" pitchFamily="34" charset="-128"/>
              <a:cs typeface="Arial Unicode MS" pitchFamily="34" charset="-128"/>
            </a:endParaRPr>
          </a:p>
        </p:txBody>
      </p:sp>
      <p:sp>
        <p:nvSpPr>
          <p:cNvPr id="4" name="TextBox 3"/>
          <p:cNvSpPr txBox="1">
            <a:spLocks/>
          </p:cNvSpPr>
          <p:nvPr/>
        </p:nvSpPr>
        <p:spPr bwMode="auto">
          <a:xfrm>
            <a:off x="3359626" y="801858"/>
            <a:ext cx="5784374" cy="33432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800" dirty="0"/>
              <a:t>We are partners with the GEHS. An approved lender in terms of the scheme.</a:t>
            </a:r>
          </a:p>
          <a:p>
            <a:r>
              <a:rPr lang="en-US" sz="2800" dirty="0"/>
              <a:t>We are interested in you and your needs</a:t>
            </a:r>
          </a:p>
          <a:p>
            <a:r>
              <a:rPr lang="en-US" sz="2800" dirty="0"/>
              <a:t>We specialise in home finance</a:t>
            </a:r>
          </a:p>
          <a:p>
            <a:r>
              <a:rPr lang="en-US" sz="2800" dirty="0"/>
              <a:t>We provide ‘AMAZING SERVICE’</a:t>
            </a:r>
          </a:p>
          <a:p>
            <a:r>
              <a:rPr lang="en-US" sz="2800" dirty="0"/>
              <a:t>We’re not a bank or a bond originator – we do things differently</a:t>
            </a:r>
          </a:p>
          <a:p>
            <a:r>
              <a:rPr lang="en-US" sz="2800" dirty="0"/>
              <a:t>We provide finance in house</a:t>
            </a:r>
          </a:p>
          <a:p>
            <a:r>
              <a:rPr lang="en-US" sz="2800" dirty="0"/>
              <a:t>We do not send your documents to other banks.</a:t>
            </a:r>
          </a:p>
          <a:p>
            <a:endParaRPr lang="en-US" sz="2800" dirty="0"/>
          </a:p>
          <a:p>
            <a:pPr algn="ctr">
              <a:buFont typeface="Arial" charset="0"/>
              <a:buNone/>
            </a:pPr>
            <a:r>
              <a:rPr lang="en-US" sz="2800" dirty="0"/>
              <a:t>	</a:t>
            </a:r>
          </a:p>
          <a:p>
            <a:pPr>
              <a:buFont typeface="Arial" charset="0"/>
              <a:buNone/>
            </a:pPr>
            <a:endParaRPr lang="en-GB" sz="2800" dirty="0"/>
          </a:p>
        </p:txBody>
      </p:sp>
    </p:spTree>
    <p:extLst>
      <p:ext uri="{BB962C8B-B14F-4D97-AF65-F5344CB8AC3E}">
        <p14:creationId xmlns:p14="http://schemas.microsoft.com/office/powerpoint/2010/main" val="3134360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B08521-37C4-8544-8B9B-CCEAAF2A12EE}"/>
              </a:ext>
            </a:extLst>
          </p:cNvPr>
          <p:cNvSpPr>
            <a:spLocks noGrp="1"/>
          </p:cNvSpPr>
          <p:nvPr>
            <p:ph type="title" orient="vert"/>
          </p:nvPr>
        </p:nvSpPr>
        <p:spPr>
          <a:xfrm>
            <a:off x="393895" y="59119"/>
            <a:ext cx="8201465" cy="1007177"/>
          </a:xfrm>
        </p:spPr>
        <p:txBody>
          <a:bodyPr/>
          <a:lstStyle/>
          <a:p>
            <a:pPr algn="ctr"/>
            <a:r>
              <a:t>Getting finance is about 3 things</a:t>
            </a:r>
            <a:endParaRPr lang="en-US" dirty="0"/>
          </a:p>
        </p:txBody>
      </p:sp>
      <p:sp>
        <p:nvSpPr>
          <p:cNvPr id="3" name="Vertical Title 1">
            <a:extLst>
              <a:ext uri="{FF2B5EF4-FFF2-40B4-BE49-F238E27FC236}">
                <a16:creationId xmlns:a16="http://schemas.microsoft.com/office/drawing/2014/main" id="{97B08521-37C4-8544-8B9B-CCEAAF2A12EE}"/>
              </a:ext>
            </a:extLst>
          </p:cNvPr>
          <p:cNvSpPr txBox="1">
            <a:spLocks/>
          </p:cNvSpPr>
          <p:nvPr/>
        </p:nvSpPr>
        <p:spPr>
          <a:xfrm>
            <a:off x="3359626" y="1350498"/>
            <a:ext cx="5601493" cy="3362179"/>
          </a:xfrm>
          <a:prstGeom prst="rect">
            <a:avLst/>
          </a:prstGeom>
        </p:spPr>
        <p:txBody>
          <a:bodyPr vert="horz" lIns="91440" tIns="45720" rIns="91440" bIns="45720" rtlCol="0" anchor="ctr">
            <a:noAutofit/>
          </a:bodyPr>
          <a:lstStyle/>
          <a:p>
            <a:pPr marL="0" marR="0" lvl="0" indent="0" algn="just" defTabSz="685766" rtl="0" eaLnBrk="1" fontAlgn="auto" latinLnBrk="0" hangingPunct="1">
              <a:lnSpc>
                <a:spcPct val="90000"/>
              </a:lnSpc>
              <a:spcBef>
                <a:spcPct val="0"/>
              </a:spcBef>
              <a:spcAft>
                <a:spcPts val="0"/>
              </a:spcAft>
              <a:buClrTx/>
              <a:buSzTx/>
              <a:tabLst/>
              <a:defRPr/>
            </a:pPr>
            <a:endParaRPr lang="en-US" sz="1100" dirty="0">
              <a:solidFill>
                <a:srgbClr val="515054"/>
              </a:solidFill>
              <a:latin typeface="Arial Unicode MS" pitchFamily="34" charset="-128"/>
              <a:ea typeface="Arial Unicode MS" pitchFamily="34" charset="-128"/>
              <a:cs typeface="Arial Unicode MS" pitchFamily="34" charset="-128"/>
            </a:endParaRPr>
          </a:p>
        </p:txBody>
      </p:sp>
      <p:pic>
        <p:nvPicPr>
          <p:cNvPr id="4" name="Picture 3" descr="http://ecx.images-amazon.com/images/I/71okIgddbxL._SL1500_.jpg">
            <a:hlinkClick r:id="rId2"/>
          </p:cNvPr>
          <p:cNvPicPr>
            <a:picLocks noChangeAspect="1" noChangeArrowheads="1"/>
          </p:cNvPicPr>
          <p:nvPr/>
        </p:nvPicPr>
        <p:blipFill>
          <a:blip r:embed="rId3" cstate="print"/>
          <a:srcRect/>
          <a:stretch>
            <a:fillRect/>
          </a:stretch>
        </p:blipFill>
        <p:spPr bwMode="auto">
          <a:xfrm>
            <a:off x="3998742" y="1066296"/>
            <a:ext cx="3705078" cy="3705078"/>
          </a:xfrm>
          <a:prstGeom prst="rect">
            <a:avLst/>
          </a:prstGeom>
          <a:noFill/>
        </p:spPr>
      </p:pic>
      <p:sp>
        <p:nvSpPr>
          <p:cNvPr id="5" name="Rectangle 4"/>
          <p:cNvSpPr>
            <a:spLocks noChangeArrowheads="1"/>
          </p:cNvSpPr>
          <p:nvPr/>
        </p:nvSpPr>
        <p:spPr bwMode="auto">
          <a:xfrm>
            <a:off x="3587262" y="4125043"/>
            <a:ext cx="1689270" cy="646331"/>
          </a:xfrm>
          <a:prstGeom prst="rect">
            <a:avLst/>
          </a:prstGeom>
          <a:noFill/>
          <a:ln w="38100">
            <a:solidFill>
              <a:srgbClr val="FF6600"/>
            </a:solidFill>
            <a:miter lim="800000"/>
            <a:headEnd/>
            <a:tailEnd/>
          </a:ln>
          <a:effectLst/>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50000"/>
              </a:spcBef>
            </a:pPr>
            <a:r>
              <a:rPr lang="en-US" b="1" dirty="0">
                <a:solidFill>
                  <a:schemeClr val="tx1">
                    <a:lumMod val="50000"/>
                    <a:lumOff val="50000"/>
                  </a:schemeClr>
                </a:solidFill>
                <a:latin typeface="Arial" charset="0"/>
              </a:rPr>
              <a:t>Credit Health /Education</a:t>
            </a:r>
            <a:endParaRPr lang="en-GB" b="1" dirty="0">
              <a:solidFill>
                <a:schemeClr val="tx1">
                  <a:lumMod val="50000"/>
                  <a:lumOff val="50000"/>
                </a:schemeClr>
              </a:solidFill>
              <a:latin typeface="Arial" charset="0"/>
            </a:endParaRPr>
          </a:p>
        </p:txBody>
      </p:sp>
      <p:sp>
        <p:nvSpPr>
          <p:cNvPr id="6" name="Rectangle 5"/>
          <p:cNvSpPr>
            <a:spLocks noChangeArrowheads="1"/>
          </p:cNvSpPr>
          <p:nvPr/>
        </p:nvSpPr>
        <p:spPr bwMode="auto">
          <a:xfrm>
            <a:off x="6414868" y="4125043"/>
            <a:ext cx="1617040" cy="646331"/>
          </a:xfrm>
          <a:prstGeom prst="rect">
            <a:avLst/>
          </a:prstGeom>
          <a:noFill/>
          <a:ln w="38100">
            <a:solidFill>
              <a:srgbClr val="FF6600"/>
            </a:solidFill>
            <a:miter lim="800000"/>
            <a:headEnd/>
            <a:tailEnd/>
          </a:ln>
          <a:effectLst/>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50000"/>
              </a:spcBef>
            </a:pPr>
            <a:r>
              <a:rPr lang="en-US" b="1" dirty="0">
                <a:solidFill>
                  <a:schemeClr val="tx1">
                    <a:lumMod val="50000"/>
                    <a:lumOff val="50000"/>
                  </a:schemeClr>
                </a:solidFill>
              </a:rPr>
              <a:t>Savings for Costs</a:t>
            </a:r>
            <a:endParaRPr lang="en-GB" b="1" dirty="0">
              <a:solidFill>
                <a:schemeClr val="tx1">
                  <a:lumMod val="50000"/>
                  <a:lumOff val="50000"/>
                </a:schemeClr>
              </a:solidFill>
              <a:latin typeface="Arial" charset="0"/>
            </a:endParaRPr>
          </a:p>
        </p:txBody>
      </p:sp>
      <p:sp>
        <p:nvSpPr>
          <p:cNvPr id="7" name="Text Box 29"/>
          <p:cNvSpPr txBox="1">
            <a:spLocks noChangeArrowheads="1"/>
          </p:cNvSpPr>
          <p:nvPr/>
        </p:nvSpPr>
        <p:spPr bwMode="auto">
          <a:xfrm>
            <a:off x="4853354" y="5078437"/>
            <a:ext cx="2082018" cy="400110"/>
          </a:xfrm>
          <a:prstGeom prst="rect">
            <a:avLst/>
          </a:prstGeom>
          <a:noFill/>
          <a:ln w="38100">
            <a:solidFill>
              <a:srgbClr val="FF6600"/>
            </a:solidFill>
            <a:miter lim="800000"/>
            <a:headEnd/>
            <a:tailEnd/>
          </a:ln>
          <a:effectLst/>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50000"/>
              </a:spcBef>
            </a:pPr>
            <a:r>
              <a:rPr lang="en-US" sz="2000" b="1" dirty="0">
                <a:solidFill>
                  <a:schemeClr val="tx1">
                    <a:lumMod val="50000"/>
                    <a:lumOff val="50000"/>
                  </a:schemeClr>
                </a:solidFill>
                <a:latin typeface="Arial" charset="0"/>
              </a:rPr>
              <a:t>Affordability</a:t>
            </a:r>
            <a:endParaRPr lang="en-GB" sz="2000" b="1" dirty="0">
              <a:solidFill>
                <a:schemeClr val="tx1">
                  <a:lumMod val="50000"/>
                  <a:lumOff val="50000"/>
                </a:schemeClr>
              </a:solidFill>
              <a:latin typeface="Arial" charset="0"/>
            </a:endParaRPr>
          </a:p>
        </p:txBody>
      </p:sp>
    </p:spTree>
    <p:extLst>
      <p:ext uri="{BB962C8B-B14F-4D97-AF65-F5344CB8AC3E}">
        <p14:creationId xmlns:p14="http://schemas.microsoft.com/office/powerpoint/2010/main" val="3134360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B08521-37C4-8544-8B9B-CCEAAF2A12EE}"/>
              </a:ext>
            </a:extLst>
          </p:cNvPr>
          <p:cNvSpPr>
            <a:spLocks noGrp="1"/>
          </p:cNvSpPr>
          <p:nvPr>
            <p:ph type="title" orient="vert"/>
          </p:nvPr>
        </p:nvSpPr>
        <p:spPr>
          <a:xfrm>
            <a:off x="393895" y="59119"/>
            <a:ext cx="8201465" cy="1007177"/>
          </a:xfrm>
        </p:spPr>
        <p:txBody>
          <a:bodyPr/>
          <a:lstStyle/>
          <a:p>
            <a:pPr algn="ctr"/>
            <a:r>
              <a:t>Products from SA Home Loans</a:t>
            </a:r>
            <a:endParaRPr lang="en-US" dirty="0"/>
          </a:p>
        </p:txBody>
      </p:sp>
      <p:sp>
        <p:nvSpPr>
          <p:cNvPr id="3" name="Vertical Title 1">
            <a:extLst>
              <a:ext uri="{FF2B5EF4-FFF2-40B4-BE49-F238E27FC236}">
                <a16:creationId xmlns:a16="http://schemas.microsoft.com/office/drawing/2014/main" id="{97B08521-37C4-8544-8B9B-CCEAAF2A12EE}"/>
              </a:ext>
            </a:extLst>
          </p:cNvPr>
          <p:cNvSpPr txBox="1">
            <a:spLocks/>
          </p:cNvSpPr>
          <p:nvPr/>
        </p:nvSpPr>
        <p:spPr>
          <a:xfrm>
            <a:off x="3359626" y="1350498"/>
            <a:ext cx="5601493" cy="3362179"/>
          </a:xfrm>
          <a:prstGeom prst="rect">
            <a:avLst/>
          </a:prstGeom>
        </p:spPr>
        <p:txBody>
          <a:bodyPr vert="horz" lIns="91440" tIns="45720" rIns="91440" bIns="45720" rtlCol="0" anchor="ctr">
            <a:noAutofit/>
          </a:bodyPr>
          <a:lstStyle/>
          <a:p>
            <a:pPr marL="0" marR="0" lvl="0" indent="0" algn="just" defTabSz="685766" rtl="0" eaLnBrk="1" fontAlgn="auto" latinLnBrk="0" hangingPunct="1">
              <a:lnSpc>
                <a:spcPct val="90000"/>
              </a:lnSpc>
              <a:spcBef>
                <a:spcPct val="0"/>
              </a:spcBef>
              <a:spcAft>
                <a:spcPts val="0"/>
              </a:spcAft>
              <a:buClrTx/>
              <a:buSzTx/>
              <a:tabLst/>
              <a:defRPr/>
            </a:pPr>
            <a:endParaRPr lang="en-US" sz="1100" dirty="0">
              <a:solidFill>
                <a:srgbClr val="515054"/>
              </a:solidFill>
              <a:latin typeface="Arial Unicode MS" pitchFamily="34" charset="-128"/>
              <a:ea typeface="Arial Unicode MS" pitchFamily="34" charset="-128"/>
              <a:cs typeface="Arial Unicode MS" pitchFamily="34" charset="-128"/>
            </a:endParaRPr>
          </a:p>
        </p:txBody>
      </p:sp>
      <p:sp>
        <p:nvSpPr>
          <p:cNvPr id="4" name="TextBox 3"/>
          <p:cNvSpPr txBox="1">
            <a:spLocks/>
          </p:cNvSpPr>
          <p:nvPr/>
        </p:nvSpPr>
        <p:spPr bwMode="auto">
          <a:xfrm>
            <a:off x="2743200" y="1350497"/>
            <a:ext cx="6217919" cy="48955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400" dirty="0"/>
              <a:t>Mortgage Loan product benefits</a:t>
            </a:r>
          </a:p>
          <a:p>
            <a:pPr lvl="1"/>
            <a:r>
              <a:rPr lang="en-US" sz="2400" dirty="0"/>
              <a:t>A </a:t>
            </a:r>
            <a:r>
              <a:rPr lang="en-US" sz="2400" b="1" dirty="0"/>
              <a:t>discounted interest rate</a:t>
            </a:r>
            <a:r>
              <a:rPr lang="en-US" sz="2400" dirty="0"/>
              <a:t> when paying by salary stop order.</a:t>
            </a:r>
          </a:p>
          <a:p>
            <a:pPr lvl="1"/>
            <a:r>
              <a:rPr lang="en-US" sz="2400" dirty="0"/>
              <a:t>Up to </a:t>
            </a:r>
            <a:r>
              <a:rPr lang="en-US" sz="2400" b="1" dirty="0"/>
              <a:t>100% of the purchase price</a:t>
            </a:r>
            <a:r>
              <a:rPr lang="en-US" sz="2400" dirty="0"/>
              <a:t>, depending on affordability.</a:t>
            </a:r>
          </a:p>
          <a:p>
            <a:pPr lvl="1"/>
            <a:r>
              <a:rPr lang="en-US" sz="2400" dirty="0"/>
              <a:t>A flexible loan term up to </a:t>
            </a:r>
            <a:r>
              <a:rPr lang="en-US" sz="2400" b="1" dirty="0"/>
              <a:t>20 years</a:t>
            </a:r>
            <a:r>
              <a:rPr lang="en-US" sz="2400" dirty="0"/>
              <a:t>.</a:t>
            </a:r>
          </a:p>
          <a:p>
            <a:pPr lvl="1"/>
            <a:r>
              <a:rPr lang="en-US" sz="2400" dirty="0"/>
              <a:t>Bond attorney costs </a:t>
            </a:r>
            <a:r>
              <a:rPr lang="en-US" sz="2400" b="1" dirty="0"/>
              <a:t>discounted by up to 50%</a:t>
            </a:r>
            <a:r>
              <a:rPr lang="en-US" sz="2400" dirty="0"/>
              <a:t>, unless they are covered by a developer.</a:t>
            </a:r>
          </a:p>
          <a:p>
            <a:pPr lvl="0" algn="just" defTabSz="685766" fontAlgn="auto">
              <a:lnSpc>
                <a:spcPct val="90000"/>
              </a:lnSpc>
              <a:spcAft>
                <a:spcPts val="0"/>
              </a:spcAft>
              <a:buFont typeface="Wingdings" pitchFamily="2" charset="2"/>
              <a:buChar char="ü"/>
              <a:defRPr/>
            </a:pPr>
            <a:endParaRPr lang="en-US" sz="2400" dirty="0">
              <a:latin typeface="Arial Unicode MS" pitchFamily="34" charset="-128"/>
              <a:ea typeface="Arial Unicode MS" pitchFamily="34" charset="-128"/>
              <a:cs typeface="Arial Unicode MS" pitchFamily="34" charset="-128"/>
            </a:endParaRPr>
          </a:p>
          <a:p>
            <a:pPr lvl="0" algn="just" defTabSz="685766" fontAlgn="auto">
              <a:lnSpc>
                <a:spcPct val="90000"/>
              </a:lnSpc>
              <a:spcAft>
                <a:spcPts val="0"/>
              </a:spcAft>
              <a:buFont typeface="Wingdings" pitchFamily="2" charset="2"/>
              <a:buChar char="ü"/>
              <a:defRPr/>
            </a:pPr>
            <a:r>
              <a:rPr lang="en-US" sz="2400" b="1" dirty="0">
                <a:latin typeface="Arial Unicode MS" pitchFamily="34" charset="-128"/>
                <a:ea typeface="Arial Unicode MS" pitchFamily="34" charset="-128"/>
                <a:cs typeface="Arial Unicode MS" pitchFamily="34" charset="-128"/>
              </a:rPr>
              <a:t>SAHL has an </a:t>
            </a:r>
            <a:r>
              <a:rPr lang="en-US" sz="2400" b="1" dirty="0">
                <a:solidFill>
                  <a:srgbClr val="FF6600"/>
                </a:solidFill>
                <a:latin typeface="Arial Unicode MS" pitchFamily="34" charset="-128"/>
                <a:ea typeface="Arial Unicode MS" pitchFamily="34" charset="-128"/>
                <a:cs typeface="Arial Unicode MS" pitchFamily="34" charset="-128"/>
              </a:rPr>
              <a:t>impaired borrower’s product </a:t>
            </a:r>
            <a:r>
              <a:rPr lang="en-US" sz="2400" b="1" dirty="0">
                <a:latin typeface="Arial Unicode MS" pitchFamily="34" charset="-128"/>
                <a:ea typeface="Arial Unicode MS" pitchFamily="34" charset="-128"/>
                <a:cs typeface="Arial Unicode MS" pitchFamily="34" charset="-128"/>
              </a:rPr>
              <a:t>to assist government employees that have impaired credit records.</a:t>
            </a:r>
          </a:p>
          <a:p>
            <a:pPr lvl="1"/>
            <a:endParaRPr lang="en-US" sz="2200" dirty="0"/>
          </a:p>
          <a:p>
            <a:pPr lvl="1">
              <a:buNone/>
            </a:pPr>
            <a:endParaRPr lang="en-US" sz="2200" dirty="0"/>
          </a:p>
          <a:p>
            <a:pPr lvl="2"/>
            <a:endParaRPr lang="en-US" dirty="0"/>
          </a:p>
          <a:p>
            <a:pPr lvl="2"/>
            <a:endParaRPr lang="en-US" dirty="0"/>
          </a:p>
        </p:txBody>
      </p:sp>
    </p:spTree>
    <p:extLst>
      <p:ext uri="{BB962C8B-B14F-4D97-AF65-F5344CB8AC3E}">
        <p14:creationId xmlns:p14="http://schemas.microsoft.com/office/powerpoint/2010/main" val="3134360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B08521-37C4-8544-8B9B-CCEAAF2A12EE}"/>
              </a:ext>
            </a:extLst>
          </p:cNvPr>
          <p:cNvSpPr>
            <a:spLocks noGrp="1"/>
          </p:cNvSpPr>
          <p:nvPr>
            <p:ph type="title" orient="vert"/>
          </p:nvPr>
        </p:nvSpPr>
        <p:spPr>
          <a:xfrm>
            <a:off x="393895" y="59119"/>
            <a:ext cx="8201465" cy="1007177"/>
          </a:xfrm>
        </p:spPr>
        <p:txBody>
          <a:bodyPr/>
          <a:lstStyle/>
          <a:p>
            <a:pPr algn="ctr"/>
            <a:r>
              <a:t>Products from SA Home Loans</a:t>
            </a:r>
            <a:endParaRPr lang="en-US" dirty="0"/>
          </a:p>
        </p:txBody>
      </p:sp>
      <p:sp>
        <p:nvSpPr>
          <p:cNvPr id="3" name="Vertical Title 1">
            <a:extLst>
              <a:ext uri="{FF2B5EF4-FFF2-40B4-BE49-F238E27FC236}">
                <a16:creationId xmlns:a16="http://schemas.microsoft.com/office/drawing/2014/main" id="{97B08521-37C4-8544-8B9B-CCEAAF2A12EE}"/>
              </a:ext>
            </a:extLst>
          </p:cNvPr>
          <p:cNvSpPr txBox="1">
            <a:spLocks/>
          </p:cNvSpPr>
          <p:nvPr/>
        </p:nvSpPr>
        <p:spPr>
          <a:xfrm>
            <a:off x="3359626" y="1350498"/>
            <a:ext cx="5601493" cy="3362179"/>
          </a:xfrm>
          <a:prstGeom prst="rect">
            <a:avLst/>
          </a:prstGeom>
        </p:spPr>
        <p:txBody>
          <a:bodyPr vert="horz" lIns="91440" tIns="45720" rIns="91440" bIns="45720" rtlCol="0" anchor="ctr">
            <a:noAutofit/>
          </a:bodyPr>
          <a:lstStyle/>
          <a:p>
            <a:pPr marL="0" marR="0" lvl="0" indent="0" algn="just" defTabSz="685766" rtl="0" eaLnBrk="1" fontAlgn="auto" latinLnBrk="0" hangingPunct="1">
              <a:lnSpc>
                <a:spcPct val="90000"/>
              </a:lnSpc>
              <a:spcBef>
                <a:spcPct val="0"/>
              </a:spcBef>
              <a:spcAft>
                <a:spcPts val="0"/>
              </a:spcAft>
              <a:buClrTx/>
              <a:buSzTx/>
              <a:tabLst/>
              <a:defRPr/>
            </a:pPr>
            <a:endParaRPr lang="en-US" sz="1100" dirty="0">
              <a:solidFill>
                <a:srgbClr val="515054"/>
              </a:solidFill>
              <a:latin typeface="Arial Unicode MS" pitchFamily="34" charset="-128"/>
              <a:ea typeface="Arial Unicode MS" pitchFamily="34" charset="-128"/>
              <a:cs typeface="Arial Unicode MS" pitchFamily="34" charset="-128"/>
            </a:endParaRPr>
          </a:p>
        </p:txBody>
      </p:sp>
      <p:sp>
        <p:nvSpPr>
          <p:cNvPr id="4" name="TextBox 3"/>
          <p:cNvSpPr txBox="1">
            <a:spLocks/>
          </p:cNvSpPr>
          <p:nvPr/>
        </p:nvSpPr>
        <p:spPr bwMode="auto">
          <a:xfrm>
            <a:off x="3756074" y="1066296"/>
            <a:ext cx="5387926" cy="5967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buFont typeface="Arial" pitchFamily="34" charset="0"/>
              <a:buChar char="•"/>
            </a:pPr>
            <a:r>
              <a:rPr lang="en-US" sz="2400" dirty="0"/>
              <a:t>Mortgage Loan</a:t>
            </a:r>
          </a:p>
          <a:p>
            <a:pPr lvl="1">
              <a:buFont typeface="Arial" pitchFamily="34" charset="0"/>
              <a:buChar char="•"/>
            </a:pPr>
            <a:r>
              <a:rPr lang="en-US" sz="2400" dirty="0"/>
              <a:t>Buying a NEW home</a:t>
            </a:r>
          </a:p>
          <a:p>
            <a:pPr lvl="1">
              <a:buFont typeface="Arial" pitchFamily="34" charset="0"/>
              <a:buChar char="•"/>
            </a:pPr>
            <a:r>
              <a:rPr lang="en-US" sz="2400" dirty="0"/>
              <a:t>Switching you existing home loan</a:t>
            </a:r>
          </a:p>
          <a:p>
            <a:pPr lvl="2">
              <a:buFont typeface="Arial" pitchFamily="34" charset="0"/>
              <a:buChar char="•"/>
            </a:pPr>
            <a:r>
              <a:rPr lang="en-US" sz="2400" dirty="0"/>
              <a:t>Access the equity in your property for things like renovations, maintenance on your existing home</a:t>
            </a:r>
          </a:p>
          <a:p>
            <a:pPr>
              <a:buFont typeface="Arial" pitchFamily="34" charset="0"/>
              <a:buChar char="•"/>
            </a:pPr>
            <a:r>
              <a:rPr lang="en-US" sz="2400" dirty="0"/>
              <a:t>Housing Access Loan</a:t>
            </a:r>
          </a:p>
          <a:p>
            <a:pPr lvl="1"/>
            <a:r>
              <a:rPr lang="en-US" sz="2400" dirty="0"/>
              <a:t>Non-mortgage home loan finance</a:t>
            </a:r>
          </a:p>
          <a:p>
            <a:pPr>
              <a:buFont typeface="Arial" pitchFamily="34" charset="0"/>
              <a:buChar char="•"/>
            </a:pPr>
            <a:r>
              <a:rPr lang="en-US" sz="2400" dirty="0"/>
              <a:t>Transfer Assist</a:t>
            </a:r>
          </a:p>
          <a:p>
            <a:pPr>
              <a:buFont typeface="Arial" pitchFamily="34" charset="0"/>
              <a:buChar char="•"/>
            </a:pPr>
            <a:r>
              <a:rPr lang="en-US" sz="2400" dirty="0"/>
              <a:t>Home Owners Cover</a:t>
            </a:r>
          </a:p>
          <a:p>
            <a:pPr>
              <a:buFont typeface="Arial" pitchFamily="34" charset="0"/>
              <a:buChar char="•"/>
            </a:pPr>
            <a:r>
              <a:rPr lang="en-US" sz="2400" dirty="0"/>
              <a:t>Life Insurance</a:t>
            </a:r>
          </a:p>
        </p:txBody>
      </p:sp>
    </p:spTree>
    <p:extLst>
      <p:ext uri="{BB962C8B-B14F-4D97-AF65-F5344CB8AC3E}">
        <p14:creationId xmlns:p14="http://schemas.microsoft.com/office/powerpoint/2010/main" val="3134360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B08521-37C4-8544-8B9B-CCEAAF2A12EE}"/>
              </a:ext>
            </a:extLst>
          </p:cNvPr>
          <p:cNvSpPr>
            <a:spLocks noGrp="1"/>
          </p:cNvSpPr>
          <p:nvPr>
            <p:ph type="title" orient="vert"/>
          </p:nvPr>
        </p:nvSpPr>
        <p:spPr>
          <a:xfrm>
            <a:off x="393895" y="59119"/>
            <a:ext cx="8201465" cy="1007177"/>
          </a:xfrm>
        </p:spPr>
        <p:txBody>
          <a:bodyPr/>
          <a:lstStyle/>
          <a:p>
            <a:pPr algn="ctr"/>
            <a:r>
              <a:t>Affordability example</a:t>
            </a:r>
            <a:endParaRPr lang="en-US" dirty="0"/>
          </a:p>
        </p:txBody>
      </p:sp>
      <p:sp>
        <p:nvSpPr>
          <p:cNvPr id="3" name="Vertical Title 1">
            <a:extLst>
              <a:ext uri="{FF2B5EF4-FFF2-40B4-BE49-F238E27FC236}">
                <a16:creationId xmlns:a16="http://schemas.microsoft.com/office/drawing/2014/main" id="{97B08521-37C4-8544-8B9B-CCEAAF2A12EE}"/>
              </a:ext>
            </a:extLst>
          </p:cNvPr>
          <p:cNvSpPr txBox="1">
            <a:spLocks/>
          </p:cNvSpPr>
          <p:nvPr/>
        </p:nvSpPr>
        <p:spPr>
          <a:xfrm>
            <a:off x="3359626" y="1350498"/>
            <a:ext cx="5601493" cy="3362179"/>
          </a:xfrm>
          <a:prstGeom prst="rect">
            <a:avLst/>
          </a:prstGeom>
        </p:spPr>
        <p:txBody>
          <a:bodyPr vert="horz" lIns="91440" tIns="45720" rIns="91440" bIns="45720" rtlCol="0" anchor="ctr">
            <a:noAutofit/>
          </a:bodyPr>
          <a:lstStyle/>
          <a:p>
            <a:pPr marL="0" marR="0" lvl="0" indent="0" algn="just" defTabSz="685766" rtl="0" eaLnBrk="1" fontAlgn="auto" latinLnBrk="0" hangingPunct="1">
              <a:lnSpc>
                <a:spcPct val="90000"/>
              </a:lnSpc>
              <a:spcBef>
                <a:spcPct val="0"/>
              </a:spcBef>
              <a:spcAft>
                <a:spcPts val="0"/>
              </a:spcAft>
              <a:buClrTx/>
              <a:buSzTx/>
              <a:tabLst/>
              <a:defRPr/>
            </a:pPr>
            <a:endParaRPr lang="en-US" sz="1100" dirty="0">
              <a:solidFill>
                <a:srgbClr val="515054"/>
              </a:solidFill>
              <a:latin typeface="Arial Unicode MS" pitchFamily="34" charset="-128"/>
              <a:ea typeface="Arial Unicode MS" pitchFamily="34" charset="-128"/>
              <a:cs typeface="Arial Unicode MS" pitchFamily="34" charset="-128"/>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1163" y="946943"/>
            <a:ext cx="5809955" cy="5045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a:spLocks/>
          </p:cNvSpPr>
          <p:nvPr/>
        </p:nvSpPr>
        <p:spPr bwMode="auto">
          <a:xfrm>
            <a:off x="393895" y="946943"/>
            <a:ext cx="1983545" cy="5511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buFont typeface="Arial" pitchFamily="34" charset="0"/>
              <a:buChar char="•"/>
            </a:pPr>
            <a:r>
              <a:rPr lang="en-US" sz="2800" u="sng" dirty="0"/>
              <a:t>Budgeting</a:t>
            </a:r>
          </a:p>
          <a:p>
            <a:pPr marL="457200" lvl="1" indent="0">
              <a:buNone/>
            </a:pPr>
            <a:endParaRPr lang="en-US" sz="2400" dirty="0"/>
          </a:p>
          <a:p>
            <a:pPr>
              <a:buFont typeface="Arial" charset="0"/>
              <a:buNone/>
            </a:pPr>
            <a:endParaRPr lang="en-GB" sz="1800" dirty="0"/>
          </a:p>
        </p:txBody>
      </p:sp>
    </p:spTree>
    <p:extLst>
      <p:ext uri="{BB962C8B-B14F-4D97-AF65-F5344CB8AC3E}">
        <p14:creationId xmlns:p14="http://schemas.microsoft.com/office/powerpoint/2010/main" val="3134360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itle 1">
            <a:extLst>
              <a:ext uri="{FF2B5EF4-FFF2-40B4-BE49-F238E27FC236}">
                <a16:creationId xmlns:a16="http://schemas.microsoft.com/office/drawing/2014/main" id="{97B08521-37C4-8544-8B9B-CCEAAF2A12EE}"/>
              </a:ext>
            </a:extLst>
          </p:cNvPr>
          <p:cNvSpPr txBox="1">
            <a:spLocks/>
          </p:cNvSpPr>
          <p:nvPr/>
        </p:nvSpPr>
        <p:spPr>
          <a:xfrm>
            <a:off x="3359626" y="1350498"/>
            <a:ext cx="5601493" cy="3362179"/>
          </a:xfrm>
          <a:prstGeom prst="rect">
            <a:avLst/>
          </a:prstGeom>
        </p:spPr>
        <p:txBody>
          <a:bodyPr vert="horz" lIns="91440" tIns="45720" rIns="91440" bIns="45720" rtlCol="0" anchor="ctr">
            <a:noAutofit/>
          </a:bodyPr>
          <a:lstStyle/>
          <a:p>
            <a:pPr marL="0" marR="0" lvl="0" indent="0" algn="just" defTabSz="685766" rtl="0" eaLnBrk="1" fontAlgn="auto" latinLnBrk="0" hangingPunct="1">
              <a:lnSpc>
                <a:spcPct val="90000"/>
              </a:lnSpc>
              <a:spcBef>
                <a:spcPct val="0"/>
              </a:spcBef>
              <a:spcAft>
                <a:spcPts val="0"/>
              </a:spcAft>
              <a:buClrTx/>
              <a:buSzTx/>
              <a:tabLst/>
              <a:defRPr/>
            </a:pPr>
            <a:endParaRPr lang="en-US" sz="1100" dirty="0">
              <a:solidFill>
                <a:srgbClr val="515054"/>
              </a:solidFill>
              <a:latin typeface="Arial Unicode MS" pitchFamily="34" charset="-128"/>
              <a:ea typeface="Arial Unicode MS" pitchFamily="34" charset="-128"/>
              <a:cs typeface="Arial Unicode MS" pitchFamily="34" charset="-128"/>
            </a:endParaRPr>
          </a:p>
        </p:txBody>
      </p:sp>
      <p:sp>
        <p:nvSpPr>
          <p:cNvPr id="4" name="Vertical Title 3"/>
          <p:cNvSpPr>
            <a:spLocks noGrp="1"/>
          </p:cNvSpPr>
          <p:nvPr>
            <p:ph type="title" orient="vert"/>
          </p:nvPr>
        </p:nvSpPr>
        <p:spPr bwMode="auto">
          <a:xfrm>
            <a:off x="393700" y="562769"/>
            <a:ext cx="8201025" cy="10080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rgbClr val="FF6600"/>
                </a:solidFill>
                <a:latin typeface="+mj-lt"/>
                <a:ea typeface="+mj-ea"/>
                <a:cs typeface="+mj-cs"/>
              </a:defRPr>
            </a:lvl1pPr>
            <a:lvl2pPr algn="ctr" rtl="0" fontAlgn="base">
              <a:spcBef>
                <a:spcPct val="0"/>
              </a:spcBef>
              <a:spcAft>
                <a:spcPct val="0"/>
              </a:spcAft>
              <a:defRPr sz="4400">
                <a:solidFill>
                  <a:srgbClr val="FF6600"/>
                </a:solidFill>
                <a:latin typeface="Calibri" pitchFamily="34" charset="0"/>
              </a:defRPr>
            </a:lvl2pPr>
            <a:lvl3pPr algn="ctr" rtl="0" fontAlgn="base">
              <a:spcBef>
                <a:spcPct val="0"/>
              </a:spcBef>
              <a:spcAft>
                <a:spcPct val="0"/>
              </a:spcAft>
              <a:defRPr sz="4400">
                <a:solidFill>
                  <a:srgbClr val="FF6600"/>
                </a:solidFill>
                <a:latin typeface="Calibri" pitchFamily="34" charset="0"/>
              </a:defRPr>
            </a:lvl3pPr>
            <a:lvl4pPr algn="ctr" rtl="0" fontAlgn="base">
              <a:spcBef>
                <a:spcPct val="0"/>
              </a:spcBef>
              <a:spcAft>
                <a:spcPct val="0"/>
              </a:spcAft>
              <a:defRPr sz="4400">
                <a:solidFill>
                  <a:srgbClr val="FF6600"/>
                </a:solidFill>
                <a:latin typeface="Calibri" pitchFamily="34" charset="0"/>
              </a:defRPr>
            </a:lvl4pPr>
            <a:lvl5pPr algn="ctr" rtl="0" fontAlgn="base">
              <a:spcBef>
                <a:spcPct val="0"/>
              </a:spcBef>
              <a:spcAft>
                <a:spcPct val="0"/>
              </a:spcAft>
              <a:defRPr sz="4400">
                <a:solidFill>
                  <a:srgbClr val="FF6600"/>
                </a:solidFill>
                <a:latin typeface="Calibri" pitchFamily="34" charset="0"/>
              </a:defRPr>
            </a:lvl5pPr>
            <a:lvl6pPr marL="457200" algn="ctr" rtl="0" fontAlgn="base">
              <a:spcBef>
                <a:spcPct val="0"/>
              </a:spcBef>
              <a:spcAft>
                <a:spcPct val="0"/>
              </a:spcAft>
              <a:defRPr sz="4400">
                <a:solidFill>
                  <a:srgbClr val="FF6600"/>
                </a:solidFill>
                <a:latin typeface="Calibri" pitchFamily="34" charset="0"/>
              </a:defRPr>
            </a:lvl6pPr>
            <a:lvl7pPr marL="914400" algn="ctr" rtl="0" fontAlgn="base">
              <a:spcBef>
                <a:spcPct val="0"/>
              </a:spcBef>
              <a:spcAft>
                <a:spcPct val="0"/>
              </a:spcAft>
              <a:defRPr sz="4400">
                <a:solidFill>
                  <a:srgbClr val="FF6600"/>
                </a:solidFill>
                <a:latin typeface="Calibri" pitchFamily="34" charset="0"/>
              </a:defRPr>
            </a:lvl7pPr>
            <a:lvl8pPr marL="1371600" algn="ctr" rtl="0" fontAlgn="base">
              <a:spcBef>
                <a:spcPct val="0"/>
              </a:spcBef>
              <a:spcAft>
                <a:spcPct val="0"/>
              </a:spcAft>
              <a:defRPr sz="4400">
                <a:solidFill>
                  <a:srgbClr val="FF6600"/>
                </a:solidFill>
                <a:latin typeface="Calibri" pitchFamily="34" charset="0"/>
              </a:defRPr>
            </a:lvl8pPr>
            <a:lvl9pPr marL="1828800" algn="ctr" rtl="0" fontAlgn="base">
              <a:spcBef>
                <a:spcPct val="0"/>
              </a:spcBef>
              <a:spcAft>
                <a:spcPct val="0"/>
              </a:spcAft>
              <a:defRPr sz="4400">
                <a:solidFill>
                  <a:srgbClr val="FF6600"/>
                </a:solidFill>
                <a:latin typeface="Calibri" pitchFamily="34" charset="0"/>
              </a:defRPr>
            </a:lvl9pPr>
          </a:lstStyle>
          <a:p>
            <a:r>
              <a:rPr lang="en-US" sz="6000" b="1" dirty="0"/>
              <a:t>HOME FINANCE </a:t>
            </a:r>
            <a:br>
              <a:rPr lang="en-US" sz="4800" b="1" dirty="0"/>
            </a:br>
            <a:r>
              <a:rPr lang="en-US" sz="4800" b="1" dirty="0"/>
              <a:t>SA Home Loans </a:t>
            </a:r>
            <a:r>
              <a:rPr lang="en-US" sz="4800" i="1" dirty="0"/>
              <a:t>in partnership with the </a:t>
            </a:r>
            <a:r>
              <a:rPr lang="en-US" sz="4800" b="1" dirty="0"/>
              <a:t>GEHS</a:t>
            </a:r>
            <a:endParaRPr lang="en-GB" sz="4800" b="1" dirty="0"/>
          </a:p>
        </p:txBody>
      </p:sp>
      <p:pic>
        <p:nvPicPr>
          <p:cNvPr id="5" name="Picture 4" descr="H:\GEPF\GEHS\Artwork\Correct GEHS logo.jpg"/>
          <p:cNvPicPr>
            <a:picLocks noChangeAspect="1" noChangeArrowheads="1"/>
          </p:cNvPicPr>
          <p:nvPr/>
        </p:nvPicPr>
        <p:blipFill>
          <a:blip r:embed="rId2" cstate="print"/>
          <a:srcRect/>
          <a:stretch>
            <a:fillRect/>
          </a:stretch>
        </p:blipFill>
        <p:spPr bwMode="auto">
          <a:xfrm>
            <a:off x="4023360" y="2700198"/>
            <a:ext cx="4007533" cy="20124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34360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9319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53597816F5E243B2AFA515D426186A" ma:contentTypeVersion="16" ma:contentTypeDescription="Create a new document." ma:contentTypeScope="" ma:versionID="255a799fe4becf162d01355d14cdb69c">
  <xsd:schema xmlns:xsd="http://www.w3.org/2001/XMLSchema" xmlns:xs="http://www.w3.org/2001/XMLSchema" xmlns:p="http://schemas.microsoft.com/office/2006/metadata/properties" xmlns:ns3="c0dd661f-36b0-4f27-bd73-08d77793329f" xmlns:ns4="9f9fdd06-088f-4bee-a8bd-58a6ca997690" targetNamespace="http://schemas.microsoft.com/office/2006/metadata/properties" ma:root="true" ma:fieldsID="51d38657e196529e6e083aacad250ec8" ns3:_="" ns4:_="">
    <xsd:import namespace="c0dd661f-36b0-4f27-bd73-08d77793329f"/>
    <xsd:import namespace="9f9fdd06-088f-4bee-a8bd-58a6ca997690"/>
    <xsd:element name="properties">
      <xsd:complexType>
        <xsd:sequence>
          <xsd:element name="documentManagement">
            <xsd:complexType>
              <xsd:all>
                <xsd:element ref="ns3:MediaServiceMetadata" minOccurs="0"/>
                <xsd:element ref="ns3:MediaServiceFastMetadata" minOccurs="0"/>
                <xsd:element ref="ns3:MediaLengthInSecond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4:SharedWithUsers" minOccurs="0"/>
                <xsd:element ref="ns4:SharedWithDetails" minOccurs="0"/>
                <xsd:element ref="ns4:SharingHintHash"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dd661f-36b0-4f27-bd73-08d7779332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f9fdd06-088f-4bee-a8bd-58a6ca99769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0dd661f-36b0-4f27-bd73-08d77793329f" xsi:nil="true"/>
  </documentManagement>
</p:properties>
</file>

<file path=customXml/itemProps1.xml><?xml version="1.0" encoding="utf-8"?>
<ds:datastoreItem xmlns:ds="http://schemas.openxmlformats.org/officeDocument/2006/customXml" ds:itemID="{AF7FF4CD-1719-4E4F-B117-F158D07A83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dd661f-36b0-4f27-bd73-08d77793329f"/>
    <ds:schemaRef ds:uri="9f9fdd06-088f-4bee-a8bd-58a6ca9976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3F51CF-60CF-458C-8C0A-91EE995499B3}">
  <ds:schemaRefs>
    <ds:schemaRef ds:uri="http://schemas.microsoft.com/sharepoint/v3/contenttype/forms"/>
  </ds:schemaRefs>
</ds:datastoreItem>
</file>

<file path=customXml/itemProps3.xml><?xml version="1.0" encoding="utf-8"?>
<ds:datastoreItem xmlns:ds="http://schemas.openxmlformats.org/officeDocument/2006/customXml" ds:itemID="{C2771F7E-E5F9-4565-9E5C-D78E5100A80D}">
  <ds:schemaRefs>
    <ds:schemaRef ds:uri="http://schemas.microsoft.com/office/2006/metadata/properties"/>
    <ds:schemaRef ds:uri="http://schemas.microsoft.com/office/infopath/2007/PartnerControls"/>
    <ds:schemaRef ds:uri="c0dd661f-36b0-4f27-bd73-08d77793329f"/>
  </ds:schemaRefs>
</ds:datastoreItem>
</file>

<file path=docProps/app.xml><?xml version="1.0" encoding="utf-8"?>
<Properties xmlns="http://schemas.openxmlformats.org/officeDocument/2006/extended-properties" xmlns:vt="http://schemas.openxmlformats.org/officeDocument/2006/docPropsVTypes">
  <Template>Office Theme</Template>
  <TotalTime>407</TotalTime>
  <Words>283</Words>
  <Application>Microsoft Office PowerPoint</Application>
  <PresentationFormat>On-screen Show (4:3)</PresentationFormat>
  <Paragraphs>45</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Black</vt:lpstr>
      <vt:lpstr>Arial Unicode MS</vt:lpstr>
      <vt:lpstr>Calibri</vt:lpstr>
      <vt:lpstr>Calibri Light</vt:lpstr>
      <vt:lpstr>Wingdings</vt:lpstr>
      <vt:lpstr>Office Theme</vt:lpstr>
      <vt:lpstr>HOME FINANCE  SA Home Loans in partnership with the GEHS</vt:lpstr>
      <vt:lpstr>Through a partnership between the  DPSA, PIC, GEPF and SA Home Loans,  we are able to provide special home finance opportunities to government employees.    This is done under the umbrella of the  Government Employees Housing Scheme (GEHS)  for which SA Home Loans is the home finance partner. </vt:lpstr>
      <vt:lpstr>Who is SA Home Loans</vt:lpstr>
      <vt:lpstr>Getting finance is about 3 things</vt:lpstr>
      <vt:lpstr>Products from SA Home Loans</vt:lpstr>
      <vt:lpstr>Products from SA Home Loans</vt:lpstr>
      <vt:lpstr>Affordability example</vt:lpstr>
      <vt:lpstr>HOME FINANCE  SA Home Loans in partnership with the GEHS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Caeley Fourie</dc:creator>
  <cp:lastModifiedBy>Celeste J Pierce</cp:lastModifiedBy>
  <cp:revision>110</cp:revision>
  <dcterms:created xsi:type="dcterms:W3CDTF">2019-07-10T14:16:17Z</dcterms:created>
  <dcterms:modified xsi:type="dcterms:W3CDTF">2024-11-25T06:47:27Z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0x0101009C53597816F5E243B2AFA515D426186A</vt:lpwstr>
  </property>
</Properties>
</file>